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modernComment_12A_C20FE05B.xml" ContentType="application/vnd.ms-powerpoint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65" r:id="rId5"/>
    <p:sldId id="271" r:id="rId6"/>
    <p:sldId id="274" r:id="rId7"/>
    <p:sldId id="273" r:id="rId8"/>
    <p:sldId id="280" r:id="rId9"/>
    <p:sldId id="294" r:id="rId10"/>
    <p:sldId id="281" r:id="rId11"/>
    <p:sldId id="282" r:id="rId12"/>
    <p:sldId id="295" r:id="rId13"/>
    <p:sldId id="279" r:id="rId14"/>
    <p:sldId id="276" r:id="rId15"/>
    <p:sldId id="296" r:id="rId16"/>
    <p:sldId id="297" r:id="rId17"/>
    <p:sldId id="298" r:id="rId18"/>
    <p:sldId id="292" r:id="rId19"/>
    <p:sldId id="300" r:id="rId20"/>
    <p:sldId id="301" r:id="rId21"/>
    <p:sldId id="291" r:id="rId22"/>
    <p:sldId id="302" r:id="rId23"/>
  </p:sldIdLst>
  <p:sldSz cx="9144000" cy="5143500" type="screen16x9"/>
  <p:notesSz cx="7010400" cy="9236075"/>
  <p:defaultTextStyle>
    <a:defPPr>
      <a:defRPr lang="fr-CA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40">
          <p15:clr>
            <a:srgbClr val="A4A3A4"/>
          </p15:clr>
        </p15:guide>
        <p15:guide id="2" pos="249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F31EB7-C6D0-2B60-6304-A5BC8E877EF5}" name="DANIE HARVEY" initials="DH" userId="S::danie.harvey@msp.gouv.qc.ca::273105c5-02f5-41a2-a1df-47cb2ed9e71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FDD"/>
    <a:srgbClr val="CC0023"/>
    <a:srgbClr val="F50234"/>
    <a:srgbClr val="7271D0"/>
    <a:srgbClr val="64B04D"/>
    <a:srgbClr val="3B8BCA"/>
    <a:srgbClr val="FEFEFE"/>
    <a:srgbClr val="D2D2D4"/>
    <a:srgbClr val="E7E8EC"/>
    <a:srgbClr val="C42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3" autoAdjust="0"/>
    <p:restoredTop sz="91889" autoAdjust="0"/>
  </p:normalViewPr>
  <p:slideViewPr>
    <p:cSldViewPr>
      <p:cViewPr varScale="1">
        <p:scale>
          <a:sx n="134" d="100"/>
          <a:sy n="134" d="100"/>
        </p:scale>
        <p:origin x="726" y="96"/>
      </p:cViewPr>
      <p:guideLst>
        <p:guide orient="horz" pos="940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comments/modernComment_12A_C20FE05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F449EE4-D0F7-4FDC-9F2F-79E7A253A90A}" authorId="{BDF31EB7-C6D0-2B60-6304-A5BC8E877EF5}" created="2024-09-13T13:31:13.35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255820379" sldId="298"/>
      <ac:spMk id="13" creationId="{DB708E80-DAA4-CAF8-33B1-4AC4620E076D}"/>
    </ac:deMkLst>
    <p188:txBody>
      <a:bodyPr/>
      <a:lstStyle/>
      <a:p>
        <a:r>
          <a:rPr lang="fr-FR"/>
          <a:t>fait couper plutôt que fait coupé</a:t>
        </a:r>
      </a:p>
    </p188:txBody>
  </p188:cm>
  <p188:cm id="{81758ECF-F983-4D6C-8C2C-18C620593D47}" authorId="{BDF31EB7-C6D0-2B60-6304-A5BC8E877EF5}" created="2024-09-13T13:31:59.41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255820379" sldId="298"/>
      <ac:spMk id="32" creationId="{DD101591-42A4-A848-74FA-1B1812950BA9}"/>
    </ac:deMkLst>
    <p188:txBody>
      <a:bodyPr/>
      <a:lstStyle/>
      <a:p>
        <a:r>
          <a:rPr lang="fr-FR"/>
          <a:t>processus d'approbationS trop long sans S. plusieurs approbations et le processus est trop long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9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t" anchorCtr="0" compatLnSpc="1">
            <a:prstTxWarp prst="textNoShape">
              <a:avLst/>
            </a:prstTxWarp>
          </a:bodyPr>
          <a:lstStyle>
            <a:lvl1pPr algn="l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81" y="9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t" anchorCtr="0" compatLnSpc="1">
            <a:prstTxWarp prst="textNoShape">
              <a:avLst/>
            </a:prstTxWarp>
          </a:bodyPr>
          <a:lstStyle>
            <a:lvl1pPr algn="r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0" y="8772215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b" anchorCtr="0" compatLnSpc="1">
            <a:prstTxWarp prst="textNoShape">
              <a:avLst/>
            </a:prstTxWarp>
          </a:bodyPr>
          <a:lstStyle>
            <a:lvl1pPr algn="l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81" y="8772215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b" anchorCtr="0" compatLnSpc="1">
            <a:prstTxWarp prst="textNoShape">
              <a:avLst/>
            </a:prstTxWarp>
          </a:bodyPr>
          <a:lstStyle>
            <a:lvl1pPr algn="r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D4BA391-2C68-4F64-910B-78434B0F4601}" type="slidenum">
              <a:rPr lang="en-CA"/>
              <a:pPr>
                <a:defRPr/>
              </a:pPr>
              <a:t>‹N°›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21256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9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t" anchorCtr="0" compatLnSpc="1">
            <a:prstTxWarp prst="textNoShape">
              <a:avLst/>
            </a:prstTxWarp>
          </a:bodyPr>
          <a:lstStyle>
            <a:lvl1pPr algn="l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81" y="9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t" anchorCtr="0" compatLnSpc="1">
            <a:prstTxWarp prst="textNoShape">
              <a:avLst/>
            </a:prstTxWarp>
          </a:bodyPr>
          <a:lstStyle>
            <a:lvl1pPr algn="r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28625" y="693738"/>
            <a:ext cx="6153150" cy="346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1" y="4387692"/>
            <a:ext cx="5608320" cy="415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/>
              <a:t>Cliquez pour modifier les styles du texte du masque</a:t>
            </a:r>
          </a:p>
          <a:p>
            <a:pPr lvl="1"/>
            <a:r>
              <a:rPr lang="fr-CA" noProof="0"/>
              <a:t>Deuxième niveau</a:t>
            </a:r>
          </a:p>
          <a:p>
            <a:pPr lvl="2"/>
            <a:r>
              <a:rPr lang="fr-CA" noProof="0"/>
              <a:t>Troisième niveau</a:t>
            </a:r>
          </a:p>
          <a:p>
            <a:pPr lvl="3"/>
            <a:r>
              <a:rPr lang="fr-CA" noProof="0"/>
              <a:t>Quatrième niveau</a:t>
            </a:r>
          </a:p>
          <a:p>
            <a:pPr lvl="4"/>
            <a:r>
              <a:rPr lang="fr-CA" noProof="0"/>
              <a:t>Cinquième niveau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0" y="8772215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b" anchorCtr="0" compatLnSpc="1">
            <a:prstTxWarp prst="textNoShape">
              <a:avLst/>
            </a:prstTxWarp>
          </a:bodyPr>
          <a:lstStyle>
            <a:lvl1pPr algn="l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81" y="8772215"/>
            <a:ext cx="3037841" cy="46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4" tIns="46183" rIns="92364" bIns="46183" numCol="1" anchor="b" anchorCtr="0" compatLnSpc="1">
            <a:prstTxWarp prst="textNoShape">
              <a:avLst/>
            </a:prstTxWarp>
          </a:bodyPr>
          <a:lstStyle>
            <a:lvl1pPr algn="r" defTabSz="923168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18A82F2-A828-44A9-95E3-EF870605EAA2}" type="slidenum">
              <a:rPr lang="fr-CA"/>
              <a:pPr>
                <a:defRPr/>
              </a:pPr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22047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168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3619" indent="-286007" defTabSz="923168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4029" indent="-228806" defTabSz="923168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1640" indent="-228806" defTabSz="923168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9252" indent="-228806" defTabSz="923168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6863" indent="-228806" algn="ctr" defTabSz="92316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4475" indent="-228806" algn="ctr" defTabSz="92316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32086" indent="-228806" algn="ctr" defTabSz="92316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9698" indent="-228806" algn="ctr" defTabSz="92316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551113-11AA-446F-8CA3-407DEBCBB968}" type="slidenum">
              <a:rPr lang="fr-CA" sz="1200"/>
              <a:pPr eaLnBrk="1" hangingPunct="1"/>
              <a:t>1</a:t>
            </a:fld>
            <a:endParaRPr lang="fr-CA" sz="1200" dirty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6563" y="693738"/>
            <a:ext cx="6154737" cy="3462337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CA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18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84937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19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30291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826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3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26430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82271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41320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7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625118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67504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13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777945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8A82F2-A828-44A9-95E3-EF870605EAA2}" type="slidenum">
              <a:rPr lang="fr-CA" smtClean="0"/>
              <a:pPr>
                <a:defRPr/>
              </a:pPr>
              <a:t>14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431287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7056" y="195487"/>
            <a:ext cx="8645424" cy="432048"/>
          </a:xfrm>
        </p:spPr>
        <p:txBody>
          <a:bodyPr/>
          <a:lstStyle/>
          <a:p>
            <a:r>
              <a:rPr lang="fr-CA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843558"/>
            <a:ext cx="6400800" cy="43204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CA" dirty="0"/>
              <a:t>Cliquez pour modifier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3B8D968E-70AB-4898-A955-9F5933BD7500}" type="slidenum">
              <a:rPr lang="fr-CA" smtClean="0"/>
              <a:pPr>
                <a:defRPr/>
              </a:pPr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6798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endParaRPr lang="fr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595959"/>
                </a:solidFill>
              </a:defRPr>
            </a:lvl1pPr>
          </a:lstStyle>
          <a:p>
            <a:pPr>
              <a:defRPr/>
            </a:pPr>
            <a:fld id="{572D39C0-D619-4800-81F6-D7463572A644}" type="slidenum">
              <a:rPr lang="fr-CA" smtClean="0"/>
              <a:pPr>
                <a:defRPr/>
              </a:pPr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06355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195486"/>
            <a:ext cx="8641655" cy="34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/>
              <a:t>CLIQUEZ POUR MODIFIER LE STYLE DU 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800" b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9pPr>
    </p:titleStyle>
    <p:bodyStyle>
      <a:lvl1pPr marL="358775" indent="-358775" algn="l" rtl="0" eaLnBrk="1" fontAlgn="base" hangingPunct="1">
        <a:spcBef>
          <a:spcPct val="0"/>
        </a:spcBef>
        <a:spcAft>
          <a:spcPct val="25000"/>
        </a:spcAft>
        <a:buClr>
          <a:srgbClr val="CC0000"/>
        </a:buClr>
        <a:buFont typeface="Wingdings" pitchFamily="2" charset="2"/>
        <a:buChar char="S"/>
        <a:defRPr sz="16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1074738" indent="-358775" algn="l" rtl="0" eaLnBrk="1" fontAlgn="base" hangingPunct="1">
        <a:spcBef>
          <a:spcPct val="0"/>
        </a:spcBef>
        <a:spcAft>
          <a:spcPct val="25000"/>
        </a:spcAft>
        <a:buFont typeface="Wingdings" pitchFamily="2" charset="2"/>
        <a:buChar char="§"/>
        <a:defRPr sz="1600" i="1">
          <a:solidFill>
            <a:schemeClr val="tx1">
              <a:lumMod val="65000"/>
              <a:lumOff val="35000"/>
            </a:schemeClr>
          </a:solidFill>
          <a:latin typeface="+mn-lt"/>
        </a:defRPr>
      </a:lvl2pPr>
      <a:lvl3pPr marL="1792288" indent="-358775" algn="l" rtl="0" eaLnBrk="1" fontAlgn="base" hangingPunct="1">
        <a:spcBef>
          <a:spcPct val="0"/>
        </a:spcBef>
        <a:spcAft>
          <a:spcPct val="25000"/>
        </a:spcAft>
        <a:buChar char="•"/>
        <a:defRPr sz="1600" i="1">
          <a:solidFill>
            <a:schemeClr val="tx1">
              <a:lumMod val="65000"/>
              <a:lumOff val="35000"/>
            </a:schemeClr>
          </a:solidFill>
          <a:latin typeface="+mn-lt"/>
        </a:defRPr>
      </a:lvl3pPr>
      <a:lvl4pPr marL="2508250" indent="-365125" algn="l" rtl="0" eaLnBrk="1" fontAlgn="base" hangingPunct="1">
        <a:spcBef>
          <a:spcPct val="0"/>
        </a:spcBef>
        <a:spcAft>
          <a:spcPct val="25000"/>
        </a:spcAft>
        <a:buSzPct val="50000"/>
        <a:buChar char="o"/>
        <a:defRPr sz="1600" i="1">
          <a:solidFill>
            <a:schemeClr val="tx1">
              <a:lumMod val="65000"/>
              <a:lumOff val="35000"/>
            </a:schemeClr>
          </a:solidFill>
          <a:latin typeface="+mn-lt"/>
        </a:defRPr>
      </a:lvl4pPr>
      <a:lvl5pPr marL="3225800" indent="-358775" algn="l" rtl="0" eaLnBrk="1" fontAlgn="base" hangingPunct="1">
        <a:spcBef>
          <a:spcPct val="0"/>
        </a:spcBef>
        <a:spcAft>
          <a:spcPct val="25000"/>
        </a:spcAft>
        <a:buSzPct val="50000"/>
        <a:buFont typeface="Wingdings" pitchFamily="2" charset="2"/>
        <a:buChar char="Ø"/>
        <a:defRPr sz="1600" i="1">
          <a:solidFill>
            <a:schemeClr val="tx1">
              <a:lumMod val="65000"/>
              <a:lumOff val="35000"/>
            </a:schemeClr>
          </a:solidFill>
          <a:latin typeface="+mn-lt"/>
        </a:defRPr>
      </a:lvl5pPr>
      <a:lvl6pPr marL="3683000" indent="-358775" algn="l" rtl="0" eaLnBrk="1" fontAlgn="base" hangingPunct="1">
        <a:spcBef>
          <a:spcPct val="0"/>
        </a:spcBef>
        <a:spcAft>
          <a:spcPct val="25000"/>
        </a:spcAft>
        <a:buSzPct val="50000"/>
        <a:buFont typeface="Wingdings" pitchFamily="2" charset="2"/>
        <a:buChar char="Ø"/>
        <a:defRPr i="1">
          <a:solidFill>
            <a:srgbClr val="006699"/>
          </a:solidFill>
          <a:latin typeface="+mn-lt"/>
        </a:defRPr>
      </a:lvl6pPr>
      <a:lvl7pPr marL="4140200" indent="-358775" algn="l" rtl="0" eaLnBrk="1" fontAlgn="base" hangingPunct="1">
        <a:spcBef>
          <a:spcPct val="0"/>
        </a:spcBef>
        <a:spcAft>
          <a:spcPct val="25000"/>
        </a:spcAft>
        <a:buSzPct val="50000"/>
        <a:buFont typeface="Wingdings" pitchFamily="2" charset="2"/>
        <a:buChar char="Ø"/>
        <a:defRPr i="1">
          <a:solidFill>
            <a:srgbClr val="006699"/>
          </a:solidFill>
          <a:latin typeface="+mn-lt"/>
        </a:defRPr>
      </a:lvl7pPr>
      <a:lvl8pPr marL="4597400" indent="-358775" algn="l" rtl="0" eaLnBrk="1" fontAlgn="base" hangingPunct="1">
        <a:spcBef>
          <a:spcPct val="0"/>
        </a:spcBef>
        <a:spcAft>
          <a:spcPct val="25000"/>
        </a:spcAft>
        <a:buSzPct val="50000"/>
        <a:buFont typeface="Wingdings" pitchFamily="2" charset="2"/>
        <a:buChar char="Ø"/>
        <a:defRPr i="1">
          <a:solidFill>
            <a:srgbClr val="006699"/>
          </a:solidFill>
          <a:latin typeface="+mn-lt"/>
        </a:defRPr>
      </a:lvl8pPr>
      <a:lvl9pPr marL="5054600" indent="-358775" algn="l" rtl="0" eaLnBrk="1" fontAlgn="base" hangingPunct="1">
        <a:spcBef>
          <a:spcPct val="0"/>
        </a:spcBef>
        <a:spcAft>
          <a:spcPct val="25000"/>
        </a:spcAft>
        <a:buSzPct val="50000"/>
        <a:buFont typeface="Wingdings" pitchFamily="2" charset="2"/>
        <a:buChar char="Ø"/>
        <a:defRPr i="1">
          <a:solidFill>
            <a:srgbClr val="006699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microsoft.com/office/2018/10/relationships/comments" Target="../comments/modernComment_12A_C20FE05B.xml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3568" y="1419622"/>
            <a:ext cx="6192688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80000"/>
              </a:lnSpc>
              <a:spcBef>
                <a:spcPct val="50000"/>
              </a:spcBef>
            </a:pPr>
            <a:r>
              <a:rPr lang="fr-CA" sz="3200" dirty="0">
                <a:solidFill>
                  <a:srgbClr val="404040"/>
                </a:solidFill>
              </a:rPr>
              <a:t>Renforcer sa cyber résilience va au-delà de la cybersécurité</a:t>
            </a: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314" y="3094817"/>
            <a:ext cx="5580174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ts val="0"/>
              </a:spcBef>
            </a:pPr>
            <a:r>
              <a:rPr lang="fr-CA" b="1" dirty="0">
                <a:solidFill>
                  <a:srgbClr val="404040"/>
                </a:solidFill>
              </a:rPr>
              <a:t>Présentateur</a:t>
            </a:r>
            <a:br>
              <a:rPr lang="fr-CA" b="1" dirty="0">
                <a:solidFill>
                  <a:srgbClr val="404040"/>
                </a:solidFill>
              </a:rPr>
            </a:br>
            <a:r>
              <a:rPr lang="fr-CA" i="1" dirty="0">
                <a:solidFill>
                  <a:srgbClr val="404040"/>
                </a:solidFill>
              </a:rPr>
              <a:t>Manon Tremblay, Chef crises et résilience – </a:t>
            </a:r>
            <a:r>
              <a:rPr lang="fr-CA" i="1" dirty="0" err="1">
                <a:solidFill>
                  <a:srgbClr val="404040"/>
                </a:solidFill>
              </a:rPr>
              <a:t>Héma</a:t>
            </a:r>
            <a:r>
              <a:rPr lang="fr-CA" i="1" dirty="0">
                <a:solidFill>
                  <a:srgbClr val="404040"/>
                </a:solidFill>
              </a:rPr>
              <a:t>-Québec</a:t>
            </a:r>
          </a:p>
          <a:p>
            <a:pPr algn="l" eaLnBrk="1" hangingPunct="1">
              <a:spcBef>
                <a:spcPts val="0"/>
              </a:spcBef>
            </a:pPr>
            <a:r>
              <a:rPr lang="fr-CA" i="1" dirty="0">
                <a:solidFill>
                  <a:srgbClr val="404040"/>
                </a:solidFill>
              </a:rPr>
              <a:t>Alexandre Fournier, Président – Crises et résilience</a:t>
            </a:r>
          </a:p>
          <a:p>
            <a:pPr algn="l" eaLnBrk="1" hangingPunct="1">
              <a:spcBef>
                <a:spcPts val="0"/>
              </a:spcBef>
            </a:pPr>
            <a:endParaRPr lang="fr-CA" dirty="0">
              <a:solidFill>
                <a:srgbClr val="40404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fr-CA" dirty="0">
                <a:solidFill>
                  <a:srgbClr val="404040"/>
                </a:solidFill>
              </a:rPr>
              <a:t>RECO Québec</a:t>
            </a:r>
          </a:p>
          <a:p>
            <a:pPr algn="l" eaLnBrk="1" hangingPunct="1">
              <a:spcBef>
                <a:spcPct val="50000"/>
              </a:spcBef>
            </a:pPr>
            <a:r>
              <a:rPr lang="fr-CA" dirty="0">
                <a:solidFill>
                  <a:srgbClr val="404040"/>
                </a:solidFill>
              </a:rPr>
              <a:t>22 janvier 2025</a:t>
            </a:r>
          </a:p>
          <a:p>
            <a:pPr algn="l" eaLnBrk="1" hangingPunct="1">
              <a:spcBef>
                <a:spcPct val="50000"/>
              </a:spcBef>
            </a:pPr>
            <a:endParaRPr lang="fr-CA" i="1" dirty="0">
              <a:solidFill>
                <a:srgbClr val="404040"/>
              </a:solidFill>
            </a:endParaRPr>
          </a:p>
        </p:txBody>
      </p:sp>
      <p:cxnSp>
        <p:nvCxnSpPr>
          <p:cNvPr id="3" name="Connecteur droit 2"/>
          <p:cNvCxnSpPr/>
          <p:nvPr/>
        </p:nvCxnSpPr>
        <p:spPr bwMode="auto">
          <a:xfrm>
            <a:off x="611560" y="2931790"/>
            <a:ext cx="7632847" cy="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30" name="Picture 6" descr="Héma-Québec est là pour la vie">
            <a:extLst>
              <a:ext uri="{FF2B5EF4-FFF2-40B4-BE49-F238E27FC236}">
                <a16:creationId xmlns:a16="http://schemas.microsoft.com/office/drawing/2014/main" id="{222DBC62-0346-705E-1C74-61F410E64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7494"/>
            <a:ext cx="1814549" cy="37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A6EEBB3-D311-7CA8-0036-3DE15938B1FB}"/>
              </a:ext>
            </a:extLst>
          </p:cNvPr>
          <p:cNvSpPr/>
          <p:nvPr/>
        </p:nvSpPr>
        <p:spPr bwMode="auto">
          <a:xfrm>
            <a:off x="7690048" y="339502"/>
            <a:ext cx="914400" cy="914400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6" descr="Héma-Québec est là pour la vie">
            <a:extLst>
              <a:ext uri="{FF2B5EF4-FFF2-40B4-BE49-F238E27FC236}">
                <a16:creationId xmlns:a16="http://schemas.microsoft.com/office/drawing/2014/main" id="{69DF51D1-11DD-A17F-667D-980CC8716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26"/>
          <a:stretch/>
        </p:blipFill>
        <p:spPr bwMode="auto">
          <a:xfrm>
            <a:off x="7859216" y="457297"/>
            <a:ext cx="576064" cy="75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3A891-AE72-D44B-2B4C-BEA320CAC18B}"/>
              </a:ext>
            </a:extLst>
          </p:cNvPr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871FA4B-5252-B316-001C-25CFA50413EF}"/>
              </a:ext>
            </a:extLst>
          </p:cNvPr>
          <p:cNvSpPr txBox="1"/>
          <p:nvPr/>
        </p:nvSpPr>
        <p:spPr>
          <a:xfrm>
            <a:off x="539552" y="133992"/>
            <a:ext cx="7208228" cy="7386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fr-CA" sz="22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PLAN DE GESTION DE CRISE STRATÉGIQUE EN CAS </a:t>
            </a:r>
          </a:p>
          <a:p>
            <a:pPr algn="l">
              <a:lnSpc>
                <a:spcPts val="2500"/>
              </a:lnSpc>
            </a:pPr>
            <a:r>
              <a:rPr lang="fr-CA" sz="22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D’INCIDENT CYBER</a:t>
            </a:r>
          </a:p>
        </p:txBody>
      </p:sp>
      <p:pic>
        <p:nvPicPr>
          <p:cNvPr id="6" name="Picture 6" descr="Héma-Québec est là pour la vie">
            <a:extLst>
              <a:ext uri="{FF2B5EF4-FFF2-40B4-BE49-F238E27FC236}">
                <a16:creationId xmlns:a16="http://schemas.microsoft.com/office/drawing/2014/main" id="{3AA2B35F-E823-415E-DF9B-CE33C41F6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F28DB88-CD19-CF2D-A9B5-2BC0A39406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56" y="1203598"/>
            <a:ext cx="6246087" cy="322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0558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Cyber sécurité et gestion de crise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14CED4-3AB9-CCFE-C246-27A0F685F2A9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A45EEFB-C55F-871B-E945-7380B91C62D3}"/>
              </a:ext>
            </a:extLst>
          </p:cNvPr>
          <p:cNvSpPr txBox="1"/>
          <p:nvPr/>
        </p:nvSpPr>
        <p:spPr>
          <a:xfrm>
            <a:off x="107504" y="156923"/>
            <a:ext cx="8641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CA" sz="24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CYBER SÉCURITÉ ET GESTION DE CRISE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0364" y="915566"/>
            <a:ext cx="8363272" cy="392948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fr-FR" dirty="0"/>
              <a:t>Direction de la gestion des risques et de la continuité des affaires (7 personnes)</a:t>
            </a:r>
          </a:p>
          <a:p>
            <a:pPr>
              <a:spcAft>
                <a:spcPts val="1200"/>
              </a:spcAft>
            </a:pPr>
            <a:r>
              <a:rPr lang="fr-FR" dirty="0"/>
              <a:t>Engagement actif de la haute direction</a:t>
            </a:r>
          </a:p>
          <a:p>
            <a:pPr>
              <a:spcAft>
                <a:spcPts val="1200"/>
              </a:spcAft>
            </a:pPr>
            <a:r>
              <a:rPr lang="fr-FR" i="1" dirty="0"/>
              <a:t>Politique de résilience </a:t>
            </a:r>
            <a:r>
              <a:rPr lang="fr-FR" dirty="0"/>
              <a:t>avec un VP responsable et imputable de la Politique</a:t>
            </a:r>
          </a:p>
          <a:p>
            <a:pPr>
              <a:spcAft>
                <a:spcPts val="1200"/>
              </a:spcAft>
            </a:pPr>
            <a:r>
              <a:rPr lang="fr-FR" dirty="0"/>
              <a:t>Plan de gestion de crise</a:t>
            </a:r>
          </a:p>
          <a:p>
            <a:pPr>
              <a:spcAft>
                <a:spcPts val="1200"/>
              </a:spcAft>
            </a:pPr>
            <a:r>
              <a:rPr lang="fr-FR" dirty="0"/>
              <a:t>Plan de réponse stratégique en cas de cyber incident</a:t>
            </a:r>
          </a:p>
          <a:p>
            <a:pPr>
              <a:spcAft>
                <a:spcPts val="1200"/>
              </a:spcAft>
            </a:pPr>
            <a:r>
              <a:rPr lang="fr-FR" dirty="0"/>
              <a:t>Direction de cybersécurité et d’architecture TI</a:t>
            </a:r>
          </a:p>
          <a:p>
            <a:pPr>
              <a:spcAft>
                <a:spcPts val="1200"/>
              </a:spcAft>
            </a:pPr>
            <a:r>
              <a:rPr lang="fr-FR" dirty="0"/>
              <a:t>Engagement actif du CE et du CA – Investissement majeur</a:t>
            </a:r>
          </a:p>
          <a:p>
            <a:pPr>
              <a:spcAft>
                <a:spcPts val="1200"/>
              </a:spcAft>
            </a:pPr>
            <a:r>
              <a:rPr lang="fr-FR" dirty="0"/>
              <a:t>Plan de réponse tactique en cas d’incident cyber – Inclus divers </a:t>
            </a:r>
            <a:r>
              <a:rPr lang="fr-FR" dirty="0" err="1"/>
              <a:t>playbooks</a:t>
            </a:r>
            <a:r>
              <a:rPr lang="fr-FR" dirty="0"/>
              <a:t> et </a:t>
            </a:r>
            <a:r>
              <a:rPr lang="fr-FR" dirty="0" err="1"/>
              <a:t>runbooks</a:t>
            </a:r>
            <a:endParaRPr lang="fr-FR" dirty="0"/>
          </a:p>
          <a:p>
            <a:pPr>
              <a:spcAft>
                <a:spcPts val="1200"/>
              </a:spcAft>
            </a:pPr>
            <a:r>
              <a:rPr lang="fr-FR" dirty="0"/>
              <a:t>Programme bonifié de cyber sensibilisation très actif et très présent à l’année longue</a:t>
            </a:r>
          </a:p>
          <a:p>
            <a:pPr>
              <a:spcAft>
                <a:spcPts val="1200"/>
              </a:spcAft>
            </a:pPr>
            <a:r>
              <a:rPr lang="fr-FR" dirty="0"/>
              <a:t>Intensification importante des mesures de contrôle et suivi des vulnérabilités</a:t>
            </a:r>
          </a:p>
        </p:txBody>
      </p:sp>
      <p:pic>
        <p:nvPicPr>
          <p:cNvPr id="6" name="Picture 6" descr="Héma-Québec est là pour la vie">
            <a:extLst>
              <a:ext uri="{FF2B5EF4-FFF2-40B4-BE49-F238E27FC236}">
                <a16:creationId xmlns:a16="http://schemas.microsoft.com/office/drawing/2014/main" id="{B69D3CA2-821D-1853-C5A2-1962904B6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36154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Qu’est-ce que la cyber résilience?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3E754-16DE-B00C-C3B3-D4F280096A29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A95A4E-4FDA-0997-8A7C-C607C71E58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2" y="0"/>
            <a:ext cx="9180510" cy="51435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629D6D4-0E23-F269-AB27-AFE21AB62E0F}"/>
              </a:ext>
            </a:extLst>
          </p:cNvPr>
          <p:cNvSpPr txBox="1"/>
          <p:nvPr/>
        </p:nvSpPr>
        <p:spPr>
          <a:xfrm>
            <a:off x="683566" y="4083918"/>
            <a:ext cx="7776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PETITE HISTOIRE D’INTRUSION</a:t>
            </a:r>
          </a:p>
        </p:txBody>
      </p:sp>
      <p:pic>
        <p:nvPicPr>
          <p:cNvPr id="3" name="Picture 6" descr="Héma-Québec est là pour la vie">
            <a:extLst>
              <a:ext uri="{FF2B5EF4-FFF2-40B4-BE49-F238E27FC236}">
                <a16:creationId xmlns:a16="http://schemas.microsoft.com/office/drawing/2014/main" id="{BEBD29D0-CCF8-E5D8-A2A7-6522A75A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390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Petite histoire d’intrusion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3D17DB-8783-6F91-3EBE-F3C51E666CD8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2D51D11-97CE-8168-DE7F-2CFE4CDB6626}"/>
              </a:ext>
            </a:extLst>
          </p:cNvPr>
          <p:cNvCxnSpPr/>
          <p:nvPr/>
        </p:nvCxnSpPr>
        <p:spPr bwMode="auto">
          <a:xfrm>
            <a:off x="765225" y="2675771"/>
            <a:ext cx="8003232" cy="106411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E806C8C-39FF-C7BB-7D46-87E42F380706}"/>
              </a:ext>
            </a:extLst>
          </p:cNvPr>
          <p:cNvCxnSpPr>
            <a:cxnSpLocks/>
          </p:cNvCxnSpPr>
          <p:nvPr/>
        </p:nvCxnSpPr>
        <p:spPr bwMode="auto">
          <a:xfrm>
            <a:off x="1836301" y="1316041"/>
            <a:ext cx="6408712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55FE389D-A8CA-80FC-7025-F4FB0EDFB79F}"/>
              </a:ext>
            </a:extLst>
          </p:cNvPr>
          <p:cNvSpPr/>
          <p:nvPr/>
        </p:nvSpPr>
        <p:spPr bwMode="auto">
          <a:xfrm>
            <a:off x="1891705" y="1267359"/>
            <a:ext cx="108000" cy="108000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9DF1A3C-5A91-34F7-DD04-C8CC8AD67D4F}"/>
              </a:ext>
            </a:extLst>
          </p:cNvPr>
          <p:cNvSpPr txBox="1"/>
          <p:nvPr/>
        </p:nvSpPr>
        <p:spPr>
          <a:xfrm>
            <a:off x="653721" y="983923"/>
            <a:ext cx="12992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i="1" dirty="0"/>
              <a:t>Janvier 2024</a:t>
            </a: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168674BC-5923-3A79-2B1B-8FB423B69CC0}"/>
              </a:ext>
            </a:extLst>
          </p:cNvPr>
          <p:cNvCxnSpPr>
            <a:cxnSpLocks/>
            <a:stCxn id="11" idx="0"/>
            <a:endCxn id="9" idx="1"/>
          </p:cNvCxnSpPr>
          <p:nvPr/>
        </p:nvCxnSpPr>
        <p:spPr bwMode="auto">
          <a:xfrm rot="5400000" flipH="1" flipV="1">
            <a:off x="1747108" y="962142"/>
            <a:ext cx="503815" cy="106620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C5C2D347-9FE1-6715-E465-2A7B9D951F42}"/>
              </a:ext>
            </a:extLst>
          </p:cNvPr>
          <p:cNvSpPr txBox="1"/>
          <p:nvPr/>
        </p:nvSpPr>
        <p:spPr>
          <a:xfrm>
            <a:off x="454459" y="1864800"/>
            <a:ext cx="1871861" cy="416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fr-CA" b="1" i="1" dirty="0">
                <a:solidFill>
                  <a:srgbClr val="C00000"/>
                </a:solidFill>
              </a:rPr>
              <a:t>Mesures prises: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79F0409-6307-2372-CF1D-CB8D5F17FE3D}"/>
              </a:ext>
            </a:extLst>
          </p:cNvPr>
          <p:cNvSpPr/>
          <p:nvPr/>
        </p:nvSpPr>
        <p:spPr bwMode="auto">
          <a:xfrm>
            <a:off x="2035102" y="979637"/>
            <a:ext cx="6246688" cy="343390"/>
          </a:xfrm>
          <a:prstGeom prst="rect">
            <a:avLst/>
          </a:prstGeom>
          <a:gradFill flip="none" rotWithShape="1">
            <a:gsLst>
              <a:gs pos="82000">
                <a:srgbClr val="FF0000"/>
              </a:gs>
              <a:gs pos="92000">
                <a:srgbClr val="FFC000"/>
              </a:gs>
              <a:gs pos="100000">
                <a:srgbClr val="92D05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  <a:headEnd type="none" w="med" len="med"/>
            <a:tailEnd type="none" w="med" len="med"/>
          </a:ln>
          <a:effectLst>
            <a:softEdge rad="381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Internet coupé pendant </a:t>
            </a:r>
            <a:r>
              <a:rPr kumimoji="0" lang="fr-CA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une semaine</a:t>
            </a:r>
            <a:endParaRPr kumimoji="0" lang="fr-CA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7D96B4B-87A0-CA73-9958-E33F3058137C}"/>
              </a:ext>
            </a:extLst>
          </p:cNvPr>
          <p:cNvSpPr txBox="1">
            <a:spLocks/>
          </p:cNvSpPr>
          <p:nvPr/>
        </p:nvSpPr>
        <p:spPr bwMode="auto">
          <a:xfrm>
            <a:off x="755576" y="2355726"/>
            <a:ext cx="7807201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25000"/>
              </a:spcAft>
              <a:buClr>
                <a:srgbClr val="CC0000"/>
              </a:buClr>
              <a:buFont typeface="Wingdings" pitchFamily="2" charset="2"/>
              <a:buChar char="S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74738" indent="-358775" algn="l" rtl="0" eaLnBrk="1" fontAlgn="base" hangingPunct="1">
              <a:spcBef>
                <a:spcPct val="0"/>
              </a:spcBef>
              <a:spcAft>
                <a:spcPct val="25000"/>
              </a:spcAft>
              <a:buFont typeface="Wingdings" pitchFamily="2" charset="2"/>
              <a:buChar char="§"/>
              <a:defRPr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2pPr>
            <a:lvl3pPr marL="1792288" indent="-358775" algn="l" rtl="0" eaLnBrk="1" fontAlgn="base" hangingPunct="1">
              <a:spcBef>
                <a:spcPct val="0"/>
              </a:spcBef>
              <a:spcAft>
                <a:spcPct val="25000"/>
              </a:spcAft>
              <a:buChar char="•"/>
              <a:defRPr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3pPr>
            <a:lvl4pPr marL="2508250" indent="-36512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Char char="o"/>
              <a:defRPr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4pPr>
            <a:lvl5pPr marL="3225800" indent="-35877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Font typeface="Wingdings" pitchFamily="2" charset="2"/>
              <a:buChar char="Ø"/>
              <a:defRPr sz="1600" i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5pPr>
            <a:lvl6pPr marL="3683000" indent="-35877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Font typeface="Wingdings" pitchFamily="2" charset="2"/>
              <a:buChar char="Ø"/>
              <a:defRPr i="1">
                <a:solidFill>
                  <a:srgbClr val="006699"/>
                </a:solidFill>
                <a:latin typeface="+mn-lt"/>
              </a:defRPr>
            </a:lvl6pPr>
            <a:lvl7pPr marL="4140200" indent="-35877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Font typeface="Wingdings" pitchFamily="2" charset="2"/>
              <a:buChar char="Ø"/>
              <a:defRPr i="1">
                <a:solidFill>
                  <a:srgbClr val="006699"/>
                </a:solidFill>
                <a:latin typeface="+mn-lt"/>
              </a:defRPr>
            </a:lvl7pPr>
            <a:lvl8pPr marL="4597400" indent="-35877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Font typeface="Wingdings" pitchFamily="2" charset="2"/>
              <a:buChar char="Ø"/>
              <a:defRPr i="1">
                <a:solidFill>
                  <a:srgbClr val="006699"/>
                </a:solidFill>
                <a:latin typeface="+mn-lt"/>
              </a:defRPr>
            </a:lvl8pPr>
            <a:lvl9pPr marL="5054600" indent="-358775" algn="l" rtl="0" eaLnBrk="1" fontAlgn="base" hangingPunct="1">
              <a:spcBef>
                <a:spcPct val="0"/>
              </a:spcBef>
              <a:spcAft>
                <a:spcPct val="25000"/>
              </a:spcAft>
              <a:buSzPct val="50000"/>
              <a:buFont typeface="Wingdings" pitchFamily="2" charset="2"/>
              <a:buChar char="Ø"/>
              <a:defRPr i="1">
                <a:solidFill>
                  <a:srgbClr val="006699"/>
                </a:solidFill>
                <a:latin typeface="+mn-lt"/>
              </a:defRPr>
            </a:lvl9pPr>
          </a:lstStyle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Coupure immédiate d’Internet</a:t>
            </a:r>
          </a:p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Mobilisation du Comité de gestion de crise </a:t>
            </a:r>
          </a:p>
          <a:p>
            <a:pPr marL="1076325" lvl="2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Activation du Plan de réponse stratégique en cas de cyber incident</a:t>
            </a:r>
          </a:p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Déclaration à la cyber assurance</a:t>
            </a:r>
          </a:p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Enquête forensique</a:t>
            </a:r>
          </a:p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Implication avec divers partenaires internes et externes (dont les instances gouvernementales)</a:t>
            </a:r>
          </a:p>
          <a:p>
            <a:pPr marL="358775" lvl="1">
              <a:buClr>
                <a:srgbClr val="CC0000"/>
              </a:buClr>
              <a:buFont typeface="Wingdings" pitchFamily="2" charset="2"/>
              <a:buChar char="S"/>
            </a:pPr>
            <a:r>
              <a:rPr lang="fr-FR" kern="0" dirty="0"/>
              <a:t>Activation des plans de continuité des opérations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21125F8-F267-A5A8-A26B-B0398AEDC03E}"/>
              </a:ext>
            </a:extLst>
          </p:cNvPr>
          <p:cNvSpPr txBox="1"/>
          <p:nvPr/>
        </p:nvSpPr>
        <p:spPr>
          <a:xfrm>
            <a:off x="2052325" y="609655"/>
            <a:ext cx="38100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400" b="1" i="1" dirty="0">
                <a:solidFill>
                  <a:srgbClr val="C00000"/>
                </a:solidFill>
              </a:rPr>
              <a:t>INTRUSION DANS LE VPN</a:t>
            </a:r>
          </a:p>
        </p:txBody>
      </p:sp>
      <p:pic>
        <p:nvPicPr>
          <p:cNvPr id="3" name="Picture 6" descr="Héma-Québec est là pour la vie">
            <a:extLst>
              <a:ext uri="{FF2B5EF4-FFF2-40B4-BE49-F238E27FC236}">
                <a16:creationId xmlns:a16="http://schemas.microsoft.com/office/drawing/2014/main" id="{608636BD-A7B7-78C6-E5D8-C82E32A69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33963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Petite histoire d’intrusion - </a:t>
            </a:r>
            <a:r>
              <a:rPr lang="fr-CA" b="1" dirty="0"/>
              <a:t>Constats à différents niveaux</a:t>
            </a:r>
            <a:endParaRPr lang="fr-FR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D2D087-BEF4-78AE-AEDC-03F93291F13E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DE686B0-2CAC-4D7C-018F-F38104F1E082}"/>
              </a:ext>
            </a:extLst>
          </p:cNvPr>
          <p:cNvSpPr txBox="1"/>
          <p:nvPr/>
        </p:nvSpPr>
        <p:spPr>
          <a:xfrm>
            <a:off x="107504" y="156923"/>
            <a:ext cx="8641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CA" sz="24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CONSTATS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2D51D11-97CE-8168-DE7F-2CFE4CDB6626}"/>
              </a:ext>
            </a:extLst>
          </p:cNvPr>
          <p:cNvCxnSpPr/>
          <p:nvPr/>
        </p:nvCxnSpPr>
        <p:spPr bwMode="auto">
          <a:xfrm>
            <a:off x="673224" y="2350368"/>
            <a:ext cx="8003232" cy="106411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B8C1C36F-2B86-73FC-1666-7B2AC0D337BC}"/>
              </a:ext>
            </a:extLst>
          </p:cNvPr>
          <p:cNvGrpSpPr/>
          <p:nvPr/>
        </p:nvGrpSpPr>
        <p:grpSpPr>
          <a:xfrm>
            <a:off x="253740" y="1006869"/>
            <a:ext cx="2086012" cy="1798908"/>
            <a:chOff x="253740" y="1006869"/>
            <a:chExt cx="2086012" cy="1798908"/>
          </a:xfrm>
        </p:grpSpPr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8191DDE7-6AAE-A8EA-9CE6-B2699FD04091}"/>
                </a:ext>
              </a:extLst>
            </p:cNvPr>
            <p:cNvGrpSpPr/>
            <p:nvPr/>
          </p:nvGrpSpPr>
          <p:grpSpPr>
            <a:xfrm>
              <a:off x="931999" y="1006869"/>
              <a:ext cx="720000" cy="720000"/>
              <a:chOff x="931999" y="1012972"/>
              <a:chExt cx="720000" cy="720000"/>
            </a:xfrm>
          </p:grpSpPr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B29077C-1DA4-5A7C-75AB-00C8EADD81F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31999" y="1012972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10" name="Graphique 9" descr="Shield Tick contour">
                <a:extLst>
                  <a:ext uri="{FF2B5EF4-FFF2-40B4-BE49-F238E27FC236}">
                    <a16:creationId xmlns:a16="http://schemas.microsoft.com/office/drawing/2014/main" id="{E6D344B5-B0D3-2D25-B101-C0BCFCD3D1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26746" y="1085033"/>
                <a:ext cx="540000" cy="540000"/>
              </a:xfrm>
              <a:prstGeom prst="rect">
                <a:avLst/>
              </a:prstGeom>
              <a:effectLst/>
            </p:spPr>
          </p:pic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DB708E80-DAA4-CAF8-33B1-4AC4620E076D}"/>
                </a:ext>
              </a:extLst>
            </p:cNvPr>
            <p:cNvSpPr txBox="1"/>
            <p:nvPr/>
          </p:nvSpPr>
          <p:spPr>
            <a:xfrm>
              <a:off x="253740" y="1851670"/>
              <a:ext cx="2086012" cy="95410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fr-CA" sz="1400" dirty="0">
                  <a:latin typeface="Arial"/>
                  <a:cs typeface="Arial"/>
                </a:rPr>
                <a:t>Vice-présidence TI et haute direction ont rapidement fait couper les accès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4F7C2580-A8D3-BC53-40CA-C9048DB7A85F}"/>
              </a:ext>
            </a:extLst>
          </p:cNvPr>
          <p:cNvGrpSpPr/>
          <p:nvPr/>
        </p:nvGrpSpPr>
        <p:grpSpPr>
          <a:xfrm>
            <a:off x="3707902" y="1006869"/>
            <a:ext cx="1728192" cy="1583465"/>
            <a:chOff x="3707902" y="1006869"/>
            <a:chExt cx="1728192" cy="1583465"/>
          </a:xfrm>
        </p:grpSpPr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522CDADA-3173-3BFC-AF55-118DD5028AAF}"/>
                </a:ext>
              </a:extLst>
            </p:cNvPr>
            <p:cNvGrpSpPr/>
            <p:nvPr/>
          </p:nvGrpSpPr>
          <p:grpSpPr>
            <a:xfrm>
              <a:off x="4211998" y="1006869"/>
              <a:ext cx="720000" cy="720000"/>
              <a:chOff x="4211998" y="1006869"/>
              <a:chExt cx="720000" cy="720000"/>
            </a:xfrm>
          </p:grpSpPr>
          <p:sp>
            <p:nvSpPr>
              <p:cNvPr id="3" name="Ellipse 2">
                <a:extLst>
                  <a:ext uri="{FF2B5EF4-FFF2-40B4-BE49-F238E27FC236}">
                    <a16:creationId xmlns:a16="http://schemas.microsoft.com/office/drawing/2014/main" id="{88B5EE62-0E81-72EB-B443-DE8D640D5B3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11998" y="1006869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21" name="Graphique 20" descr="Cheers contour">
                <a:extLst>
                  <a:ext uri="{FF2B5EF4-FFF2-40B4-BE49-F238E27FC236}">
                    <a16:creationId xmlns:a16="http://schemas.microsoft.com/office/drawing/2014/main" id="{25FF4A62-A013-791B-8701-1F39143EBE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265998" y="1078930"/>
                <a:ext cx="612000" cy="612000"/>
              </a:xfrm>
              <a:prstGeom prst="rect">
                <a:avLst/>
              </a:prstGeom>
              <a:effectLst/>
            </p:spPr>
          </p:pic>
        </p:grp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7FC85FB5-8240-9F0D-A412-E7C2B149F64E}"/>
                </a:ext>
              </a:extLst>
            </p:cNvPr>
            <p:cNvSpPr txBox="1"/>
            <p:nvPr/>
          </p:nvSpPr>
          <p:spPr>
            <a:xfrm>
              <a:off x="3707902" y="1851670"/>
              <a:ext cx="1728192" cy="73866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fr-CA" sz="1400" dirty="0">
                  <a:latin typeface="Arial"/>
                  <a:cs typeface="Arial"/>
                </a:rPr>
                <a:t>Engagement et implication des équipes 24/7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5C5D009E-A647-91B0-3F9E-8AB9F220D764}"/>
              </a:ext>
            </a:extLst>
          </p:cNvPr>
          <p:cNvGrpSpPr/>
          <p:nvPr/>
        </p:nvGrpSpPr>
        <p:grpSpPr>
          <a:xfrm>
            <a:off x="5148064" y="2900407"/>
            <a:ext cx="1820356" cy="1849586"/>
            <a:chOff x="5148064" y="2900407"/>
            <a:chExt cx="1820356" cy="1849586"/>
          </a:xfrm>
        </p:grpSpPr>
        <p:grpSp>
          <p:nvGrpSpPr>
            <p:cNvPr id="39" name="Groupe 38">
              <a:extLst>
                <a:ext uri="{FF2B5EF4-FFF2-40B4-BE49-F238E27FC236}">
                  <a16:creationId xmlns:a16="http://schemas.microsoft.com/office/drawing/2014/main" id="{68A715FE-FEAF-A1D0-C2E7-BC0F6C7DDB78}"/>
                </a:ext>
              </a:extLst>
            </p:cNvPr>
            <p:cNvGrpSpPr/>
            <p:nvPr/>
          </p:nvGrpSpPr>
          <p:grpSpPr>
            <a:xfrm>
              <a:off x="5698242" y="2900407"/>
              <a:ext cx="720000" cy="720000"/>
              <a:chOff x="5698242" y="2914769"/>
              <a:chExt cx="720000" cy="720000"/>
            </a:xfrm>
          </p:grpSpPr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CCA2CD38-2BD6-F9B5-D136-1A46D061E04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698242" y="2914769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4" name="Graphique 3" descr="Server contour">
                <a:extLst>
                  <a:ext uri="{FF2B5EF4-FFF2-40B4-BE49-F238E27FC236}">
                    <a16:creationId xmlns:a16="http://schemas.microsoft.com/office/drawing/2014/main" id="{CA3E5CE8-7BC1-50A5-AA21-A531F39E51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788242" y="2998812"/>
                <a:ext cx="540000" cy="540000"/>
              </a:xfrm>
              <a:prstGeom prst="rect">
                <a:avLst/>
              </a:prstGeom>
              <a:effectLst/>
            </p:spPr>
          </p:pic>
        </p:grp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8359C3C-9CD2-58DB-2E5B-C85BDC3F1229}"/>
                </a:ext>
              </a:extLst>
            </p:cNvPr>
            <p:cNvSpPr txBox="1"/>
            <p:nvPr/>
          </p:nvSpPr>
          <p:spPr>
            <a:xfrm>
              <a:off x="5148064" y="3795886"/>
              <a:ext cx="1820356" cy="95410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fr-CA" sz="1400" dirty="0">
                  <a:latin typeface="Arial"/>
                  <a:cs typeface="Arial"/>
                </a:rPr>
                <a:t>Beaucoup d’angles morts sur qu’est-ce qui est connecté à quoi</a:t>
              </a: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25EABD65-4D25-5E50-117F-5DAB69453649}"/>
              </a:ext>
            </a:extLst>
          </p:cNvPr>
          <p:cNvGrpSpPr/>
          <p:nvPr/>
        </p:nvGrpSpPr>
        <p:grpSpPr>
          <a:xfrm>
            <a:off x="1591936" y="2900407"/>
            <a:ext cx="2674062" cy="2034252"/>
            <a:chOff x="1591936" y="2900407"/>
            <a:chExt cx="2674062" cy="2034252"/>
          </a:xfrm>
        </p:grpSpPr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79398420-A4F2-90E0-C585-8761F5222A5D}"/>
                </a:ext>
              </a:extLst>
            </p:cNvPr>
            <p:cNvGrpSpPr/>
            <p:nvPr/>
          </p:nvGrpSpPr>
          <p:grpSpPr>
            <a:xfrm>
              <a:off x="2562288" y="2900407"/>
              <a:ext cx="720000" cy="720000"/>
              <a:chOff x="2562288" y="2900407"/>
              <a:chExt cx="720000" cy="720000"/>
            </a:xfrm>
          </p:grpSpPr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6ACFBEC4-F545-975C-C4D1-68EF31005D8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62288" y="2900407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7" name="Graphique 6" descr="Megaphone contour">
                <a:extLst>
                  <a:ext uri="{FF2B5EF4-FFF2-40B4-BE49-F238E27FC236}">
                    <a16:creationId xmlns:a16="http://schemas.microsoft.com/office/drawing/2014/main" id="{C2A0E308-5D69-64A9-ABCB-DDEA3C06B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652288" y="2984450"/>
                <a:ext cx="540000" cy="540000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D101591-42A4-A848-74FA-1B1812950BA9}"/>
                </a:ext>
              </a:extLst>
            </p:cNvPr>
            <p:cNvSpPr txBox="1"/>
            <p:nvPr/>
          </p:nvSpPr>
          <p:spPr>
            <a:xfrm>
              <a:off x="1591936" y="3795886"/>
              <a:ext cx="2674062" cy="1138773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fr-CA" sz="1400" dirty="0"/>
                <a:t>Lacunes dans </a:t>
              </a:r>
            </a:p>
            <a:p>
              <a:r>
                <a:rPr lang="fr-CA" sz="1400" dirty="0"/>
                <a:t>les communications </a:t>
              </a:r>
            </a:p>
            <a:p>
              <a:r>
                <a:rPr lang="fr-CA" sz="800" dirty="0">
                  <a:latin typeface="Arial"/>
                  <a:cs typeface="Arial"/>
                </a:rPr>
                <a:t>(indécisions sur nous disons quoi à qui, processus d’approbations trop long, aucuns gabarits de développés, plan de communication de crise ne couvrait pas les cyber incidents, canaux de communication à l’interne coupés, etc.).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C2E3F7FC-445E-19E3-1B30-89DB43704734}"/>
              </a:ext>
            </a:extLst>
          </p:cNvPr>
          <p:cNvGrpSpPr/>
          <p:nvPr/>
        </p:nvGrpSpPr>
        <p:grpSpPr>
          <a:xfrm>
            <a:off x="6764834" y="1006869"/>
            <a:ext cx="1802420" cy="1675798"/>
            <a:chOff x="6764834" y="1006869"/>
            <a:chExt cx="1802420" cy="1675798"/>
          </a:xfrm>
        </p:grpSpPr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29AA5EA7-6F71-D666-8F39-61AEBD6767E3}"/>
                </a:ext>
              </a:extLst>
            </p:cNvPr>
            <p:cNvSpPr txBox="1"/>
            <p:nvPr/>
          </p:nvSpPr>
          <p:spPr>
            <a:xfrm>
              <a:off x="6764834" y="1851670"/>
              <a:ext cx="180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CA" sz="1400" dirty="0"/>
                <a:t>Travail en silo des équipes tactiques </a:t>
              </a:r>
            </a:p>
            <a:p>
              <a:r>
                <a:rPr lang="fr-CA" sz="1000" dirty="0"/>
                <a:t>(TI, résilience, communication, juridique)</a:t>
              </a:r>
            </a:p>
          </p:txBody>
        </p: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A09C761B-E635-BBC5-3A97-DCBF9E662D36}"/>
                </a:ext>
              </a:extLst>
            </p:cNvPr>
            <p:cNvGrpSpPr/>
            <p:nvPr/>
          </p:nvGrpSpPr>
          <p:grpSpPr>
            <a:xfrm>
              <a:off x="7291556" y="1006869"/>
              <a:ext cx="720000" cy="720000"/>
              <a:chOff x="7291556" y="1012146"/>
              <a:chExt cx="720000" cy="720000"/>
            </a:xfrm>
          </p:grpSpPr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71A3B014-FEC5-6B15-8896-C51C11487B1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291556" y="1012146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30" name="Graphique 29" descr="Settings contour">
                <a:extLst>
                  <a:ext uri="{FF2B5EF4-FFF2-40B4-BE49-F238E27FC236}">
                    <a16:creationId xmlns:a16="http://schemas.microsoft.com/office/drawing/2014/main" id="{52212643-3467-951D-8C00-85A0199926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 rot="16200000">
                <a:off x="7366885" y="1148620"/>
                <a:ext cx="598318" cy="436648"/>
              </a:xfrm>
              <a:prstGeom prst="rect">
                <a:avLst/>
              </a:prstGeom>
              <a:effectLst/>
            </p:spPr>
          </p:pic>
        </p:grpSp>
      </p:grpSp>
      <p:pic>
        <p:nvPicPr>
          <p:cNvPr id="5" name="Picture 6" descr="Héma-Québec est là pour la vie">
            <a:extLst>
              <a:ext uri="{FF2B5EF4-FFF2-40B4-BE49-F238E27FC236}">
                <a16:creationId xmlns:a16="http://schemas.microsoft.com/office/drawing/2014/main" id="{8F7818E0-6082-9F06-F78D-742A4F30C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8203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3FAB1DE-110F-24D8-E55D-DB05E8AA7E68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E6340C9-FCFF-60E9-5009-8982960B05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4A0E7AE-84F1-1AF0-3453-C97B85B86AD5}"/>
              </a:ext>
            </a:extLst>
          </p:cNvPr>
          <p:cNvSpPr/>
          <p:nvPr/>
        </p:nvSpPr>
        <p:spPr bwMode="auto">
          <a:xfrm>
            <a:off x="-8" y="2787774"/>
            <a:ext cx="9144008" cy="235115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38752A06-7CDD-A229-586E-33A402399859}"/>
              </a:ext>
            </a:extLst>
          </p:cNvPr>
          <p:cNvGrpSpPr/>
          <p:nvPr/>
        </p:nvGrpSpPr>
        <p:grpSpPr>
          <a:xfrm>
            <a:off x="6732240" y="341955"/>
            <a:ext cx="2376264" cy="1235497"/>
            <a:chOff x="6010207" y="1010465"/>
            <a:chExt cx="3311674" cy="181134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C1FA8F1-1AB4-4FD6-41C0-8DA1A32C1ADD}"/>
                </a:ext>
              </a:extLst>
            </p:cNvPr>
            <p:cNvSpPr txBox="1"/>
            <p:nvPr/>
          </p:nvSpPr>
          <p:spPr>
            <a:xfrm>
              <a:off x="6010207" y="1851670"/>
              <a:ext cx="3311674" cy="970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CA" sz="1400" b="1" dirty="0">
                  <a:solidFill>
                    <a:srgbClr val="FEEFDD"/>
                  </a:solidFill>
                </a:rPr>
                <a:t>Travail en silo </a:t>
              </a:r>
            </a:p>
            <a:p>
              <a:r>
                <a:rPr lang="fr-CA" sz="1400" b="1" dirty="0">
                  <a:solidFill>
                    <a:srgbClr val="FEEFDD"/>
                  </a:solidFill>
                </a:rPr>
                <a:t>des équipes tactiques </a:t>
              </a:r>
            </a:p>
            <a:p>
              <a:r>
                <a:rPr lang="fr-CA" sz="900" dirty="0">
                  <a:solidFill>
                    <a:srgbClr val="FEEFDD"/>
                  </a:solidFill>
                </a:rPr>
                <a:t>(TI, résilience, communication, juridique)</a:t>
              </a:r>
            </a:p>
          </p:txBody>
        </p: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005A8EAE-BDF9-A711-557B-95027B511C5F}"/>
                </a:ext>
              </a:extLst>
            </p:cNvPr>
            <p:cNvGrpSpPr/>
            <p:nvPr/>
          </p:nvGrpSpPr>
          <p:grpSpPr>
            <a:xfrm>
              <a:off x="7314845" y="1010465"/>
              <a:ext cx="702398" cy="702399"/>
              <a:chOff x="7314845" y="1015742"/>
              <a:chExt cx="702398" cy="702399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FF391DDE-486A-F8A8-1AB7-A011CE9D940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314845" y="1015742"/>
                <a:ext cx="702398" cy="702399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11" name="Graphique 10" descr="Settings contour">
                <a:extLst>
                  <a:ext uri="{FF2B5EF4-FFF2-40B4-BE49-F238E27FC236}">
                    <a16:creationId xmlns:a16="http://schemas.microsoft.com/office/drawing/2014/main" id="{6972F462-5F31-02A3-E9FF-976FA866C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7366885" y="1148620"/>
                <a:ext cx="598318" cy="436648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4B801EA-2953-3247-5D54-8D2E9263F022}"/>
              </a:ext>
            </a:extLst>
          </p:cNvPr>
          <p:cNvSpPr txBox="1"/>
          <p:nvPr/>
        </p:nvSpPr>
        <p:spPr>
          <a:xfrm>
            <a:off x="89746" y="3963351"/>
            <a:ext cx="89644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>
                <a:srgbClr val="CC0000"/>
              </a:buClr>
            </a:pPr>
            <a:r>
              <a:rPr lang="fr-CA" sz="3200" b="1" dirty="0">
                <a:solidFill>
                  <a:srgbClr val="FEEFDD"/>
                </a:solidFill>
                <a:latin typeface="Aptos Display" panose="020B0004020202020204" pitchFamily="34" charset="0"/>
              </a:rPr>
              <a:t>POUR DONNER SUITE AUX CONSTATS…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5803894-6BA9-21ED-D7EB-EF4D63929057}"/>
              </a:ext>
            </a:extLst>
          </p:cNvPr>
          <p:cNvSpPr txBox="1"/>
          <p:nvPr/>
        </p:nvSpPr>
        <p:spPr>
          <a:xfrm>
            <a:off x="89746" y="4539151"/>
            <a:ext cx="89644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>
                <a:srgbClr val="CC0000"/>
              </a:buClr>
            </a:pPr>
            <a:r>
              <a:rPr lang="fr-CA" sz="3200" b="1" dirty="0">
                <a:solidFill>
                  <a:srgbClr val="FEEFDD"/>
                </a:solidFill>
                <a:latin typeface="Aptos Display" panose="020B0004020202020204" pitchFamily="34" charset="0"/>
              </a:rPr>
              <a:t>…FORTIFICATION DE LA CYBER RÉSILIENCE</a:t>
            </a:r>
          </a:p>
        </p:txBody>
      </p:sp>
      <p:pic>
        <p:nvPicPr>
          <p:cNvPr id="2" name="Picture 6" descr="Héma-Québec est là pour la vie">
            <a:extLst>
              <a:ext uri="{FF2B5EF4-FFF2-40B4-BE49-F238E27FC236}">
                <a16:creationId xmlns:a16="http://schemas.microsoft.com/office/drawing/2014/main" id="{316DE17B-6430-82DB-FC7B-A33747088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189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F485F-AF8E-2AD0-4C01-366332564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95FD97-3B2A-BBA2-6F3D-584C5E7C6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FAB1DE-110F-24D8-E55D-DB05E8AA7E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EE71FF18-B68E-A0A1-129A-943F308B0656}"/>
              </a:ext>
            </a:extLst>
          </p:cNvPr>
          <p:cNvGrpSpPr/>
          <p:nvPr/>
        </p:nvGrpSpPr>
        <p:grpSpPr>
          <a:xfrm>
            <a:off x="470619" y="2636540"/>
            <a:ext cx="1079960" cy="1167266"/>
            <a:chOff x="70845" y="2211750"/>
            <a:chExt cx="1079960" cy="1167266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89AE810F-7242-C678-9DED-339265918F6A}"/>
                </a:ext>
              </a:extLst>
            </p:cNvPr>
            <p:cNvGrpSpPr/>
            <p:nvPr/>
          </p:nvGrpSpPr>
          <p:grpSpPr>
            <a:xfrm>
              <a:off x="250825" y="2211750"/>
              <a:ext cx="720000" cy="720000"/>
              <a:chOff x="4269867" y="2975503"/>
              <a:chExt cx="720000" cy="720000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FF391DDE-486A-F8A8-1AB7-A011CE9D940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69867" y="2975503"/>
                <a:ext cx="720000" cy="720000"/>
              </a:xfrm>
              <a:prstGeom prst="ellipse">
                <a:avLst/>
              </a:prstGeom>
              <a:solidFill>
                <a:srgbClr val="E7E8E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CA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4" name="Graphique 3" descr="Bullseye contour">
                <a:extLst>
                  <a:ext uri="{FF2B5EF4-FFF2-40B4-BE49-F238E27FC236}">
                    <a16:creationId xmlns:a16="http://schemas.microsoft.com/office/drawing/2014/main" id="{4C2BC978-BE4E-493B-306E-AED00E28C2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359867" y="3065503"/>
                <a:ext cx="540000" cy="540000"/>
              </a:xfrm>
              <a:prstGeom prst="rect">
                <a:avLst/>
              </a:prstGeom>
            </p:spPr>
          </p:pic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DE0C6B3A-AAD1-093C-21A7-B04895935273}"/>
                </a:ext>
              </a:extLst>
            </p:cNvPr>
            <p:cNvSpPr txBox="1"/>
            <p:nvPr/>
          </p:nvSpPr>
          <p:spPr>
            <a:xfrm>
              <a:off x="70845" y="2978906"/>
              <a:ext cx="10799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  <a:buClr>
                  <a:srgbClr val="CC0000"/>
                </a:buClr>
              </a:pPr>
              <a:r>
                <a:rPr lang="fr-CA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Fortifier la </a:t>
              </a:r>
            </a:p>
            <a:p>
              <a:pPr>
                <a:spcAft>
                  <a:spcPts val="0"/>
                </a:spcAft>
                <a:buClr>
                  <a:srgbClr val="CC0000"/>
                </a:buClr>
              </a:pPr>
              <a:r>
                <a:rPr lang="fr-CA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cyber résilience</a:t>
              </a:r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7FBD17CD-77E3-3D8D-BE43-AF63B7159CBD}"/>
              </a:ext>
            </a:extLst>
          </p:cNvPr>
          <p:cNvSpPr txBox="1"/>
          <p:nvPr/>
        </p:nvSpPr>
        <p:spPr>
          <a:xfrm>
            <a:off x="2353950" y="2000622"/>
            <a:ext cx="13936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Les directeurs responsables de plan de continuité opérationnel (PCO)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8672DAA-D80E-7B8A-810F-7235324BAFDD}"/>
              </a:ext>
            </a:extLst>
          </p:cNvPr>
          <p:cNvSpPr txBox="1"/>
          <p:nvPr/>
        </p:nvSpPr>
        <p:spPr>
          <a:xfrm>
            <a:off x="2353950" y="3710878"/>
            <a:ext cx="139368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L’équipe de réponse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EF60856-4464-F002-65FD-B345E16CDD12}"/>
              </a:ext>
            </a:extLst>
          </p:cNvPr>
          <p:cNvSpPr txBox="1"/>
          <p:nvPr/>
        </p:nvSpPr>
        <p:spPr>
          <a:xfrm>
            <a:off x="4201648" y="1923678"/>
            <a:ext cx="216044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Comprendre la cyber résilience et leur rôle dans la continuité </a:t>
            </a: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avec une mise en situation </a:t>
            </a: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pour initier la rédaction des plans de continuité opérationnels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B3436C4-4822-B1FF-9036-1C748AA51DE6}"/>
              </a:ext>
            </a:extLst>
          </p:cNvPr>
          <p:cNvSpPr txBox="1"/>
          <p:nvPr/>
        </p:nvSpPr>
        <p:spPr>
          <a:xfrm>
            <a:off x="4201648" y="3403101"/>
            <a:ext cx="216044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Disposer d’une réponse intégrée et acquérir un vocabulaire commun ainsi qu’une compréhension partagée des concepts clés de cyber résilience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B776E2B-D06A-4EAE-18C3-5F99C06304B8}"/>
              </a:ext>
            </a:extLst>
          </p:cNvPr>
          <p:cNvSpPr txBox="1"/>
          <p:nvPr/>
        </p:nvSpPr>
        <p:spPr>
          <a:xfrm>
            <a:off x="7217489" y="2154510"/>
            <a:ext cx="973878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4 sessions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4 heures</a:t>
            </a:r>
            <a:endParaRPr lang="fr-CA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97D60F8-331D-B059-CA8B-1FDDA103019F}"/>
              </a:ext>
            </a:extLst>
          </p:cNvPr>
          <p:cNvSpPr txBox="1"/>
          <p:nvPr/>
        </p:nvSpPr>
        <p:spPr>
          <a:xfrm>
            <a:off x="7204022" y="3556989"/>
            <a:ext cx="1000812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 sessions consécutives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4 heures</a:t>
            </a:r>
            <a:endParaRPr lang="fr-CA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45CF299-F44E-3356-88B8-C9B8AC4CB381}"/>
              </a:ext>
            </a:extLst>
          </p:cNvPr>
          <p:cNvSpPr txBox="1"/>
          <p:nvPr/>
        </p:nvSpPr>
        <p:spPr>
          <a:xfrm>
            <a:off x="2471240" y="1024832"/>
            <a:ext cx="1079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AUPRÈS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QUI ?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0B3B20A-D105-3CB0-705A-BFFC4D7671DE}"/>
              </a:ext>
            </a:extLst>
          </p:cNvPr>
          <p:cNvSpPr txBox="1"/>
          <p:nvPr/>
        </p:nvSpPr>
        <p:spPr>
          <a:xfrm>
            <a:off x="4612326" y="1024832"/>
            <a:ext cx="12599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DANS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QUEL BUT ?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4D0E891-2A1C-08DD-9D14-FAB3C1A52740}"/>
              </a:ext>
            </a:extLst>
          </p:cNvPr>
          <p:cNvSpPr txBox="1"/>
          <p:nvPr/>
        </p:nvSpPr>
        <p:spPr>
          <a:xfrm>
            <a:off x="7164448" y="1037089"/>
            <a:ext cx="1079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QUELLE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DURÉE ?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4EC5EE4-17FF-E23F-C5FA-032E2BFCC6AC}"/>
              </a:ext>
            </a:extLst>
          </p:cNvPr>
          <p:cNvCxnSpPr>
            <a:cxnSpLocks/>
            <a:stCxn id="10" idx="7"/>
          </p:cNvCxnSpPr>
          <p:nvPr/>
        </p:nvCxnSpPr>
        <p:spPr bwMode="auto">
          <a:xfrm flipV="1">
            <a:off x="1265157" y="2355726"/>
            <a:ext cx="1088793" cy="386256"/>
          </a:xfrm>
          <a:prstGeom prst="line">
            <a:avLst/>
          </a:prstGeom>
          <a:noFill/>
          <a:ln w="15875" cap="flat" cmpd="sng" algn="ctr">
            <a:gradFill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8FC6CC2E-0344-557A-973E-61BFC3A855E3}"/>
              </a:ext>
            </a:extLst>
          </p:cNvPr>
          <p:cNvCxnSpPr>
            <a:cxnSpLocks/>
            <a:stCxn id="10" idx="5"/>
            <a:endCxn id="16" idx="1"/>
          </p:cNvCxnSpPr>
          <p:nvPr/>
        </p:nvCxnSpPr>
        <p:spPr bwMode="auto">
          <a:xfrm>
            <a:off x="1265157" y="3251098"/>
            <a:ext cx="1088793" cy="582891"/>
          </a:xfrm>
          <a:prstGeom prst="line">
            <a:avLst/>
          </a:prstGeom>
          <a:noFill/>
          <a:ln w="15875" cap="flat" cmpd="sng" algn="ctr">
            <a:gradFill>
              <a:gsLst>
                <a:gs pos="50142">
                  <a:srgbClr val="C00000"/>
                </a:gs>
                <a:gs pos="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58AA48FE-ED64-A146-E603-0D8780BE685B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 bwMode="auto">
          <a:xfrm>
            <a:off x="3747638" y="2354565"/>
            <a:ext cx="454010" cy="0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89E7A95-8DB1-4A6F-4FB7-1E5A98507397}"/>
              </a:ext>
            </a:extLst>
          </p:cNvPr>
          <p:cNvCxnSpPr>
            <a:cxnSpLocks/>
            <a:stCxn id="16" idx="3"/>
            <a:endCxn id="18" idx="1"/>
          </p:cNvCxnSpPr>
          <p:nvPr/>
        </p:nvCxnSpPr>
        <p:spPr bwMode="auto">
          <a:xfrm flipV="1">
            <a:off x="3747638" y="3833988"/>
            <a:ext cx="454010" cy="1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4E8836CE-E3E6-D299-623E-A0244DE9F9DE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 bwMode="auto">
          <a:xfrm>
            <a:off x="6362096" y="3833988"/>
            <a:ext cx="841926" cy="0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6456E012-7CB0-203C-F869-7A6F89E8EF56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 bwMode="auto">
          <a:xfrm>
            <a:off x="6362096" y="2354565"/>
            <a:ext cx="855393" cy="0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83C48683-347D-6A7F-260E-AE1CD2DD0A00}"/>
              </a:ext>
            </a:extLst>
          </p:cNvPr>
          <p:cNvSpPr txBox="1"/>
          <p:nvPr/>
        </p:nvSpPr>
        <p:spPr>
          <a:xfrm>
            <a:off x="220861" y="170109"/>
            <a:ext cx="48245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CA" sz="20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FORTIFICATION DE LA CYBER RÉSILIENCE</a:t>
            </a:r>
          </a:p>
        </p:txBody>
      </p:sp>
      <p:pic>
        <p:nvPicPr>
          <p:cNvPr id="6" name="Picture 6" descr="Héma-Québec est là pour la vie">
            <a:extLst>
              <a:ext uri="{FF2B5EF4-FFF2-40B4-BE49-F238E27FC236}">
                <a16:creationId xmlns:a16="http://schemas.microsoft.com/office/drawing/2014/main" id="{836B666D-840F-5C75-C3FF-2AB8CC8D3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F485F-AF8E-2AD0-4C01-366332564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95FD97-3B2A-BBA2-6F3D-584C5E7C6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FAB1DE-110F-24D8-E55D-DB05E8AA7E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B776E2B-D06A-4EAE-18C3-5F99C06304B8}"/>
              </a:ext>
            </a:extLst>
          </p:cNvPr>
          <p:cNvSpPr txBox="1"/>
          <p:nvPr/>
        </p:nvSpPr>
        <p:spPr>
          <a:xfrm>
            <a:off x="520585" y="2154510"/>
            <a:ext cx="973878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4 sessions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4 heures</a:t>
            </a:r>
            <a:endParaRPr lang="fr-CA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97D60F8-331D-B059-CA8B-1FDDA103019F}"/>
              </a:ext>
            </a:extLst>
          </p:cNvPr>
          <p:cNvSpPr txBox="1"/>
          <p:nvPr/>
        </p:nvSpPr>
        <p:spPr>
          <a:xfrm>
            <a:off x="507118" y="3097872"/>
            <a:ext cx="1000812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 sessions consécutives </a:t>
            </a:r>
          </a:p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4 heures</a:t>
            </a:r>
            <a:endParaRPr lang="fr-CA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4D0E891-2A1C-08DD-9D14-FAB3C1A52740}"/>
              </a:ext>
            </a:extLst>
          </p:cNvPr>
          <p:cNvSpPr txBox="1"/>
          <p:nvPr/>
        </p:nvSpPr>
        <p:spPr>
          <a:xfrm>
            <a:off x="2918039" y="1090298"/>
            <a:ext cx="14996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QU’AVONS-NOUS FAIT 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AA1DD2B-B341-9E80-0949-F134DBD28D1A}"/>
              </a:ext>
            </a:extLst>
          </p:cNvPr>
          <p:cNvSpPr txBox="1"/>
          <p:nvPr/>
        </p:nvSpPr>
        <p:spPr>
          <a:xfrm>
            <a:off x="2339752" y="2030963"/>
            <a:ext cx="26561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F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Partager le contexte d’Héma Québec et la gestion de crise développée.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E490BDE-D86D-7798-E4FF-2CE3E0ADEC9B}"/>
              </a:ext>
            </a:extLst>
          </p:cNvPr>
          <p:cNvSpPr txBox="1"/>
          <p:nvPr/>
        </p:nvSpPr>
        <p:spPr>
          <a:xfrm>
            <a:off x="2339751" y="3150933"/>
            <a:ext cx="26561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Formations </a:t>
            </a: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dynamiques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et </a:t>
            </a: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interactive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s, </a:t>
            </a: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axées sur l'action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qui intègrent des </a:t>
            </a: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exercices courts 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conçus pour stimuler la réflexion.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7473DB1-B7D7-890C-B6DE-57A7589E6B2A}"/>
              </a:ext>
            </a:extLst>
          </p:cNvPr>
          <p:cNvSpPr txBox="1"/>
          <p:nvPr/>
        </p:nvSpPr>
        <p:spPr>
          <a:xfrm>
            <a:off x="5709112" y="3235571"/>
            <a:ext cx="289533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Implication soutenue des participants 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tout au long des formations pour maximiser l'apprentissage et l'engagement.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C05F647-F8F3-958B-1EA0-2DB18E97995D}"/>
              </a:ext>
            </a:extLst>
          </p:cNvPr>
          <p:cNvSpPr txBox="1"/>
          <p:nvPr/>
        </p:nvSpPr>
        <p:spPr>
          <a:xfrm>
            <a:off x="5709112" y="1777047"/>
            <a:ext cx="2895336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Collaboration étroite entre les équipes de résilience d’Héma Québec </a:t>
            </a:r>
            <a:r>
              <a:rPr lang="fr-CA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et Crise &amp; Résilience travaillant conjointement pour renforcer les stratégies et l'efficacité des interventions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893A2352-D2AF-A8BF-501D-84DC7CDA0BC0}"/>
              </a:ext>
            </a:extLst>
          </p:cNvPr>
          <p:cNvCxnSpPr>
            <a:cxnSpLocks/>
            <a:stCxn id="19" idx="3"/>
            <a:endCxn id="7" idx="1"/>
          </p:cNvCxnSpPr>
          <p:nvPr/>
        </p:nvCxnSpPr>
        <p:spPr bwMode="auto">
          <a:xfrm flipV="1">
            <a:off x="1494463" y="2246407"/>
            <a:ext cx="845289" cy="108158"/>
          </a:xfrm>
          <a:prstGeom prst="line">
            <a:avLst/>
          </a:prstGeom>
          <a:noFill/>
          <a:ln w="15875" cap="flat" cmpd="sng" algn="ctr">
            <a:gradFill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7951F7D-9900-50DD-4A66-712475C0862B}"/>
              </a:ext>
            </a:extLst>
          </p:cNvPr>
          <p:cNvCxnSpPr>
            <a:cxnSpLocks/>
            <a:stCxn id="20" idx="3"/>
            <a:endCxn id="8" idx="1"/>
          </p:cNvCxnSpPr>
          <p:nvPr/>
        </p:nvCxnSpPr>
        <p:spPr bwMode="auto">
          <a:xfrm>
            <a:off x="1507930" y="3374871"/>
            <a:ext cx="831821" cy="160783"/>
          </a:xfrm>
          <a:prstGeom prst="line">
            <a:avLst/>
          </a:prstGeom>
          <a:noFill/>
          <a:ln w="15875" cap="flat" cmpd="sng" algn="ctr">
            <a:gradFill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2724F8DD-1176-0DD9-4558-42C63C6F343E}"/>
              </a:ext>
            </a:extLst>
          </p:cNvPr>
          <p:cNvCxnSpPr>
            <a:cxnSpLocks/>
            <a:stCxn id="7" idx="3"/>
            <a:endCxn id="28" idx="1"/>
          </p:cNvCxnSpPr>
          <p:nvPr/>
        </p:nvCxnSpPr>
        <p:spPr bwMode="auto">
          <a:xfrm>
            <a:off x="4995929" y="2246407"/>
            <a:ext cx="713183" cy="0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0BB43F1C-C153-C3F6-564C-D653DC2A7AF3}"/>
              </a:ext>
            </a:extLst>
          </p:cNvPr>
          <p:cNvCxnSpPr>
            <a:cxnSpLocks/>
            <a:stCxn id="8" idx="3"/>
            <a:endCxn id="24" idx="1"/>
          </p:cNvCxnSpPr>
          <p:nvPr/>
        </p:nvCxnSpPr>
        <p:spPr bwMode="auto">
          <a:xfrm flipV="1">
            <a:off x="4995929" y="3535653"/>
            <a:ext cx="713183" cy="1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50142">
                  <a:srgbClr val="C00000"/>
                </a:gs>
                <a:gs pos="10000">
                  <a:schemeClr val="bg1"/>
                </a:gs>
                <a:gs pos="9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9711EDA3-8B38-279E-E32A-8B87A2B1CEFB}"/>
              </a:ext>
            </a:extLst>
          </p:cNvPr>
          <p:cNvSpPr txBox="1"/>
          <p:nvPr/>
        </p:nvSpPr>
        <p:spPr>
          <a:xfrm>
            <a:off x="6393188" y="1088489"/>
            <a:ext cx="15271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POURQUOI CELA EST UN SUCCÉS ?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95B5C61E-AB42-C88A-E78C-B1FD97A28D31}"/>
              </a:ext>
            </a:extLst>
          </p:cNvPr>
          <p:cNvSpPr txBox="1"/>
          <p:nvPr/>
        </p:nvSpPr>
        <p:spPr>
          <a:xfrm>
            <a:off x="2339751" y="4388500"/>
            <a:ext cx="6264697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CC0000"/>
              </a:buClr>
            </a:pPr>
            <a:r>
              <a:rPr lang="fr-CA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Chaque session offre des pistes d'amélioration, basées sur des concepts clés, qui visent à développer et à renforcer les compétences ainsi que la compréhension des participants. 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423F2A08-81E3-DFAE-DB84-E1BE85943E1B}"/>
              </a:ext>
            </a:extLst>
          </p:cNvPr>
          <p:cNvSpPr txBox="1"/>
          <p:nvPr/>
        </p:nvSpPr>
        <p:spPr>
          <a:xfrm>
            <a:off x="1979712" y="-1016690"/>
            <a:ext cx="47525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8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Fédérer – coordonnée – réflexion commune – amorcé l’actualisation des PCO – Sensibilisation à la cyber résilience – p</a:t>
            </a:r>
            <a:r>
              <a:rPr lang="fr-CA" sz="800" b="1" dirty="0">
                <a:solidFill>
                  <a:srgbClr val="C00000"/>
                </a:solidFill>
                <a:latin typeface="Aptos Display" panose="020B0004020202020204" pitchFamily="34" charset="0"/>
              </a:rPr>
              <a:t>as seulement les TI – Travail d’équipe multi sectoriel – apprendre à ce connaitre en cas de crise</a:t>
            </a:r>
            <a:endParaRPr lang="fr-CA" sz="800" b="1" dirty="0">
              <a:solidFill>
                <a:srgbClr val="C00000"/>
              </a:solidFill>
              <a:latin typeface="Aptos Display" panose="020B0004020202020204" pitchFamily="34" charset="0"/>
              <a:ea typeface="+mn-ea"/>
              <a:cs typeface="+mn-cs"/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F0B18B13-CC33-487E-DEE1-3F97C9FB6B91}"/>
              </a:ext>
            </a:extLst>
          </p:cNvPr>
          <p:cNvSpPr txBox="1"/>
          <p:nvPr/>
        </p:nvSpPr>
        <p:spPr>
          <a:xfrm>
            <a:off x="220861" y="170109"/>
            <a:ext cx="48245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CA" sz="20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FORTIFICATION DE LA CYBER RÉSILIENCE</a:t>
            </a:r>
          </a:p>
        </p:txBody>
      </p:sp>
      <p:pic>
        <p:nvPicPr>
          <p:cNvPr id="4" name="Picture 6" descr="Héma-Québec est là pour la vie">
            <a:extLst>
              <a:ext uri="{FF2B5EF4-FFF2-40B4-BE49-F238E27FC236}">
                <a16:creationId xmlns:a16="http://schemas.microsoft.com/office/drawing/2014/main" id="{11C0C82C-2643-5D28-1CAA-50BCC51A6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402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  <p:bldP spid="8" grpId="0"/>
      <p:bldP spid="24" grpId="0"/>
      <p:bldP spid="28" grpId="0"/>
      <p:bldP spid="48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67A1BD-E5DC-BCD1-B58A-F8989AF503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A6CDE01-FE74-64C6-A475-1563B0D78BF7}"/>
              </a:ext>
            </a:extLst>
          </p:cNvPr>
          <p:cNvSpPr txBox="1"/>
          <p:nvPr/>
        </p:nvSpPr>
        <p:spPr>
          <a:xfrm>
            <a:off x="683568" y="3579862"/>
            <a:ext cx="7776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PROCHAINES ÉTAPES</a:t>
            </a:r>
          </a:p>
        </p:txBody>
      </p:sp>
      <p:pic>
        <p:nvPicPr>
          <p:cNvPr id="2" name="Picture 6" descr="Héma-Québec est là pour la vie">
            <a:extLst>
              <a:ext uri="{FF2B5EF4-FFF2-40B4-BE49-F238E27FC236}">
                <a16:creationId xmlns:a16="http://schemas.microsoft.com/office/drawing/2014/main" id="{8C097C3B-2C99-C629-EDF6-4EA191C13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35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E61F1C-1E27-5856-7995-157E023B3CF3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44ACF-9124-6FEC-0F7A-14C089BC8F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0977"/>
            <a:ext cx="9144002" cy="609447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D35087E-F068-C814-96F9-E02BCDA5A814}"/>
              </a:ext>
            </a:extLst>
          </p:cNvPr>
          <p:cNvSpPr txBox="1"/>
          <p:nvPr/>
        </p:nvSpPr>
        <p:spPr>
          <a:xfrm>
            <a:off x="683566" y="2859782"/>
            <a:ext cx="77768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MERCI</a:t>
            </a:r>
          </a:p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AVEZ-VOUS DES QUESTIONS ?</a:t>
            </a:r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9821754-8740-8D36-E3B7-5770377D7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2" name="Picture 6" descr="Héma-Québec est là pour la vie">
            <a:extLst>
              <a:ext uri="{FF2B5EF4-FFF2-40B4-BE49-F238E27FC236}">
                <a16:creationId xmlns:a16="http://schemas.microsoft.com/office/drawing/2014/main" id="{CCA8860C-B2A7-6CC8-5C9E-18E84143C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870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FDA8A2D-131D-4A24-BD9E-13F0806A4FFB}"/>
              </a:ext>
            </a:extLst>
          </p:cNvPr>
          <p:cNvPicPr/>
          <p:nvPr/>
        </p:nvPicPr>
        <p:blipFill rotWithShape="1">
          <a:blip r:embed="rId3"/>
          <a:srcRect l="388" t="1000" r="388" b="100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6" descr="Héma-Québec est là pour la vie">
            <a:extLst>
              <a:ext uri="{FF2B5EF4-FFF2-40B4-BE49-F238E27FC236}">
                <a16:creationId xmlns:a16="http://schemas.microsoft.com/office/drawing/2014/main" id="{155E2CE3-8B6D-8DFA-45C5-5F6DF2D66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072493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2230381-F6FA-48C6-AF27-AEA524D1E89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6" descr="Héma-Québec est là pour la vie">
            <a:extLst>
              <a:ext uri="{FF2B5EF4-FFF2-40B4-BE49-F238E27FC236}">
                <a16:creationId xmlns:a16="http://schemas.microsoft.com/office/drawing/2014/main" id="{944C7836-36B3-6688-9C9D-9A732F933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47799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1AE86-A911-B73E-699B-FDFC752D2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95486"/>
            <a:ext cx="8641655" cy="349547"/>
          </a:xfrm>
        </p:spPr>
        <p:txBody>
          <a:bodyPr/>
          <a:lstStyle/>
          <a:p>
            <a:r>
              <a:rPr lang="fr-FR" dirty="0"/>
              <a:t>Les services essentiels d’Héma Québec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765DEA-9C84-96CE-95C1-9803BB7464E4}"/>
              </a:ext>
            </a:extLst>
          </p:cNvPr>
          <p:cNvSpPr/>
          <p:nvPr/>
        </p:nvSpPr>
        <p:spPr bwMode="auto">
          <a:xfrm>
            <a:off x="-2" y="7144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FCC974-4F99-45DA-BF43-A5361B8A97B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47830" y="901241"/>
            <a:ext cx="2062098" cy="188270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43994D-8543-40B8-B5AF-89B6484D87C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47830" y="2983808"/>
            <a:ext cx="2062098" cy="188270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8DD4E05-EA39-4BA9-AF89-88AB20237E9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635895" y="2983808"/>
            <a:ext cx="2122223" cy="188270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9EC7CCA-ADE3-4899-B28E-96DB3045445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635896" y="895577"/>
            <a:ext cx="2122223" cy="188270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6D55E3D-B886-4896-B232-DD2B353FD243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959811" y="2983808"/>
            <a:ext cx="2186375" cy="188270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10DADB2-5390-4C98-98CD-63CA18290E3C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5959811" y="895576"/>
            <a:ext cx="2186375" cy="188270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7AF7AFA2-6586-7DCF-48C7-911FE62147A2}"/>
              </a:ext>
            </a:extLst>
          </p:cNvPr>
          <p:cNvSpPr txBox="1"/>
          <p:nvPr/>
        </p:nvSpPr>
        <p:spPr>
          <a:xfrm>
            <a:off x="107504" y="156923"/>
            <a:ext cx="8641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1" dirty="0">
                <a:solidFill>
                  <a:srgbClr val="C00000"/>
                </a:solidFill>
                <a:latin typeface="Aptos Display" panose="020B0004020202020204" pitchFamily="34" charset="0"/>
              </a:rPr>
              <a:t>LES SERVICES ESSENTIELS D’HÉMA QUÉBEC</a:t>
            </a:r>
            <a:endParaRPr lang="fr-CA" sz="2400" b="1" dirty="0">
              <a:solidFill>
                <a:srgbClr val="C00000"/>
              </a:solidFill>
              <a:latin typeface="Aptos Display" panose="020B0004020202020204" pitchFamily="34" charset="0"/>
            </a:endParaRPr>
          </a:p>
        </p:txBody>
      </p:sp>
      <p:pic>
        <p:nvPicPr>
          <p:cNvPr id="3" name="Picture 6" descr="Héma-Québec est là pour la vie">
            <a:extLst>
              <a:ext uri="{FF2B5EF4-FFF2-40B4-BE49-F238E27FC236}">
                <a16:creationId xmlns:a16="http://schemas.microsoft.com/office/drawing/2014/main" id="{B294D644-34B3-4A9C-AD26-2DD5A2F89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96122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3F4E24A-867D-C76B-B884-F5C38FF5BF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0453E1F-BC66-7579-0D3A-A37BC2DFE0CC}"/>
              </a:ext>
            </a:extLst>
          </p:cNvPr>
          <p:cNvSpPr/>
          <p:nvPr/>
        </p:nvSpPr>
        <p:spPr bwMode="auto">
          <a:xfrm>
            <a:off x="-8" y="2787774"/>
            <a:ext cx="9144008" cy="235115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147A21A-7F16-D29F-89C2-111FEA5A6387}"/>
              </a:ext>
            </a:extLst>
          </p:cNvPr>
          <p:cNvSpPr txBox="1"/>
          <p:nvPr/>
        </p:nvSpPr>
        <p:spPr>
          <a:xfrm>
            <a:off x="-4" y="4155926"/>
            <a:ext cx="91440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QU’EST-CE QUE LA CYBER RÉSILIENCE?</a:t>
            </a:r>
          </a:p>
        </p:txBody>
      </p:sp>
      <p:pic>
        <p:nvPicPr>
          <p:cNvPr id="2" name="Picture 6" descr="Héma-Québec est là pour la vie">
            <a:extLst>
              <a:ext uri="{FF2B5EF4-FFF2-40B4-BE49-F238E27FC236}">
                <a16:creationId xmlns:a16="http://schemas.microsoft.com/office/drawing/2014/main" id="{613AD609-DDA9-7FE3-6C29-61DCB8957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484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Qu’est-ce que la cyber résilience?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3E754-16DE-B00C-C3B3-D4F280096A29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AF51E07-8D82-BD4D-6644-D86657A1A2A7}"/>
              </a:ext>
            </a:extLst>
          </p:cNvPr>
          <p:cNvSpPr txBox="1"/>
          <p:nvPr/>
        </p:nvSpPr>
        <p:spPr>
          <a:xfrm>
            <a:off x="107504" y="156923"/>
            <a:ext cx="8641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1" dirty="0">
                <a:solidFill>
                  <a:srgbClr val="C00000"/>
                </a:solidFill>
                <a:latin typeface="Aptos Display" panose="020B0004020202020204" pitchFamily="34" charset="0"/>
                <a:ea typeface="+mn-ea"/>
                <a:cs typeface="+mn-cs"/>
              </a:rPr>
              <a:t>QU’EST-CE QUE LA CYBER RÉSILIENCE?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91AF2AB-5D54-6E71-3234-22BB2E161572}"/>
              </a:ext>
            </a:extLst>
          </p:cNvPr>
          <p:cNvSpPr txBox="1"/>
          <p:nvPr/>
        </p:nvSpPr>
        <p:spPr>
          <a:xfrm>
            <a:off x="1043608" y="1230653"/>
            <a:ext cx="288032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CA" sz="2400" b="1" dirty="0">
                <a:solidFill>
                  <a:srgbClr val="3B8BCA"/>
                </a:solidFill>
                <a:latin typeface="Aptos Display" panose="020B0004020202020204" pitchFamily="34" charset="0"/>
              </a:rPr>
              <a:t>CYBER</a:t>
            </a:r>
          </a:p>
          <a:p>
            <a:endParaRPr lang="fr-CA" sz="800" dirty="0"/>
          </a:p>
          <a:p>
            <a:r>
              <a:rPr lang="fr-CA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Fait référence à toutes techniques du monde numérique en relation avec l’informatique et l’Internet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D1F57A6-59B7-0E98-2227-F379F2570C60}"/>
              </a:ext>
            </a:extLst>
          </p:cNvPr>
          <p:cNvSpPr txBox="1"/>
          <p:nvPr/>
        </p:nvSpPr>
        <p:spPr>
          <a:xfrm>
            <a:off x="5148064" y="1230653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>
                <a:solidFill>
                  <a:srgbClr val="64B04D"/>
                </a:solidFill>
                <a:latin typeface="Aptos Display" panose="020B0004020202020204" pitchFamily="34" charset="0"/>
              </a:rPr>
              <a:t>RÉSILIENCE</a:t>
            </a:r>
          </a:p>
          <a:p>
            <a:endParaRPr lang="fr-CA" sz="800" dirty="0"/>
          </a:p>
          <a:p>
            <a:r>
              <a:rPr lang="fr-CA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Capacité à « rebondir » et à résister à une situation qui perturbe le fonctionnement normal de l’organisation…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971398-6945-27B6-244C-2896520CB29A}"/>
              </a:ext>
            </a:extLst>
          </p:cNvPr>
          <p:cNvSpPr txBox="1"/>
          <p:nvPr/>
        </p:nvSpPr>
        <p:spPr>
          <a:xfrm>
            <a:off x="2987824" y="3363838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>
                <a:solidFill>
                  <a:srgbClr val="3B8BCA"/>
                </a:solidFill>
                <a:latin typeface="Aptos Display" panose="020B0004020202020204" pitchFamily="34" charset="0"/>
              </a:rPr>
              <a:t>CYBER</a:t>
            </a:r>
            <a:r>
              <a:rPr lang="fr-CA" sz="2400" b="1" dirty="0">
                <a:solidFill>
                  <a:srgbClr val="C00000"/>
                </a:solidFill>
                <a:latin typeface="Aptos Display" panose="020B0004020202020204" pitchFamily="34" charset="0"/>
              </a:rPr>
              <a:t> </a:t>
            </a:r>
            <a:r>
              <a:rPr lang="fr-CA" sz="2400" b="1" dirty="0">
                <a:solidFill>
                  <a:srgbClr val="64B04D"/>
                </a:solidFill>
                <a:latin typeface="Aptos Display" panose="020B0004020202020204" pitchFamily="34" charset="0"/>
              </a:rPr>
              <a:t>RÉSILIENCE</a:t>
            </a:r>
            <a:r>
              <a:rPr lang="fr-CA" sz="2400" b="1" dirty="0">
                <a:solidFill>
                  <a:srgbClr val="C00000"/>
                </a:solidFill>
                <a:latin typeface="Aptos Display" panose="020B0004020202020204" pitchFamily="34" charset="0"/>
              </a:rPr>
              <a:t> </a:t>
            </a:r>
          </a:p>
          <a:p>
            <a:r>
              <a:rPr lang="fr-CA" sz="800" b="1" dirty="0"/>
              <a:t> </a:t>
            </a:r>
          </a:p>
          <a:p>
            <a:r>
              <a:rPr lang="fr-CA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Capacité à « rebondir » et à résister à une perturbation informatique due à des cyberattaques …</a:t>
            </a:r>
          </a:p>
        </p:txBody>
      </p:sp>
      <p:pic>
        <p:nvPicPr>
          <p:cNvPr id="8" name="Picture 6" descr="Héma-Québec est là pour la vie">
            <a:extLst>
              <a:ext uri="{FF2B5EF4-FFF2-40B4-BE49-F238E27FC236}">
                <a16:creationId xmlns:a16="http://schemas.microsoft.com/office/drawing/2014/main" id="{4D2490C2-5CAD-6DF4-D97C-154B366FD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573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Qu’est-ce que la cyber résilience?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F1D21E-853D-96A4-0F01-3394A21E2FBF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AB0A3B6-61AD-F49F-A145-981C539C6B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70317" y="1547821"/>
            <a:ext cx="43504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</a:pPr>
            <a:r>
              <a:rPr lang="fr-CA" sz="4000" b="1" dirty="0">
                <a:solidFill>
                  <a:srgbClr val="C00000"/>
                </a:solidFill>
                <a:latin typeface="Aptos Display" panose="020B0004020202020204" pitchFamily="34" charset="0"/>
                <a:cs typeface="Arial" panose="020B0604020202020204" pitchFamily="34" charset="0"/>
                <a:sym typeface="Arial"/>
              </a:rPr>
              <a:t>Cyber sécurité</a:t>
            </a:r>
            <a:endParaRPr lang="fr-FR" sz="4000" b="1" dirty="0">
              <a:solidFill>
                <a:srgbClr val="C00000"/>
              </a:solidFill>
              <a:latin typeface="Aptos Display" panose="020B00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3335426-A548-B095-D73E-A54157F53D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71497" y="2875599"/>
            <a:ext cx="43504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</a:pPr>
            <a:r>
              <a:rPr lang="fr-CA" sz="4000" b="1" dirty="0">
                <a:solidFill>
                  <a:srgbClr val="3B8BCA"/>
                </a:solidFill>
                <a:latin typeface="Aptos Display" panose="020B0004020202020204" pitchFamily="34" charset="0"/>
                <a:cs typeface="Arial" panose="020B0604020202020204" pitchFamily="34" charset="0"/>
                <a:sym typeface="Arial"/>
              </a:rPr>
              <a:t>Cyber</a:t>
            </a:r>
            <a:r>
              <a:rPr lang="fr-CA" sz="4000" b="1" dirty="0">
                <a:latin typeface="Aptos Display" panose="020B00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fr-CA" sz="4000" b="1" dirty="0">
                <a:solidFill>
                  <a:srgbClr val="64B04D"/>
                </a:solidFill>
                <a:latin typeface="Aptos Display" panose="020B0004020202020204" pitchFamily="34" charset="0"/>
                <a:cs typeface="Arial" panose="020B0604020202020204" pitchFamily="34" charset="0"/>
                <a:sym typeface="Arial"/>
              </a:rPr>
              <a:t>résilience</a:t>
            </a:r>
            <a:endParaRPr lang="fr-FR" sz="4000" b="1" dirty="0">
              <a:solidFill>
                <a:srgbClr val="64B04D"/>
              </a:solidFill>
              <a:latin typeface="Aptos Display" panose="020B00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0F6ED00-C3B4-1EE5-4373-946AFE12740E}"/>
              </a:ext>
            </a:extLst>
          </p:cNvPr>
          <p:cNvGrpSpPr/>
          <p:nvPr/>
        </p:nvGrpSpPr>
        <p:grpSpPr>
          <a:xfrm>
            <a:off x="3779912" y="2057823"/>
            <a:ext cx="3301923" cy="1655552"/>
            <a:chOff x="4912576" y="2738673"/>
            <a:chExt cx="3301923" cy="1655552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2A195545-5532-6EDF-0B50-CDC2A117200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20735943">
              <a:off x="4912576" y="2738673"/>
              <a:ext cx="113123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800"/>
                </a:spcAft>
              </a:pPr>
              <a:r>
                <a:rPr lang="fr-CA" sz="6000" b="1" dirty="0">
                  <a:solidFill>
                    <a:schemeClr val="accent4"/>
                  </a:solidFill>
                  <a:latin typeface="Aptos Display" panose="020B0004020202020204" pitchFamily="34" charset="0"/>
                  <a:cs typeface="Arial" panose="020B0604020202020204" pitchFamily="34" charset="0"/>
                  <a:sym typeface="Arial"/>
                </a:rPr>
                <a:t>=</a:t>
              </a:r>
              <a:endParaRPr lang="fr-FR" sz="4000" b="1" dirty="0">
                <a:solidFill>
                  <a:schemeClr val="accent4"/>
                </a:solidFill>
                <a:latin typeface="Aptos Display" panose="020B00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24D50C1-CD50-AE48-7E0E-D1F762F2895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083267" y="3470895"/>
              <a:ext cx="113123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spcAft>
                  <a:spcPts val="1800"/>
                </a:spcAft>
              </a:pPr>
              <a:r>
                <a:rPr lang="fr-CA" sz="5400" b="1" dirty="0">
                  <a:solidFill>
                    <a:schemeClr val="accent4"/>
                  </a:solidFill>
                  <a:latin typeface="Aptos Display" panose="020B0004020202020204" pitchFamily="34" charset="0"/>
                  <a:cs typeface="Arial" panose="020B0604020202020204" pitchFamily="34" charset="0"/>
                  <a:sym typeface="Arial"/>
                </a:rPr>
                <a:t>?</a:t>
              </a:r>
              <a:endParaRPr lang="fr-FR" sz="5400" b="1" dirty="0">
                <a:solidFill>
                  <a:schemeClr val="accent4"/>
                </a:solidFill>
                <a:latin typeface="Aptos Display" panose="020B00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pic>
        <p:nvPicPr>
          <p:cNvPr id="4" name="Picture 6" descr="Héma-Québec est là pour la vie">
            <a:extLst>
              <a:ext uri="{FF2B5EF4-FFF2-40B4-BE49-F238E27FC236}">
                <a16:creationId xmlns:a16="http://schemas.microsoft.com/office/drawing/2014/main" id="{B49673A7-0CC2-1DD0-CF03-7B20D3194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4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Qu’est-ce que la cyber résilience?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7C48DA-6447-0259-9E70-6E97425529ED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35A6F-9643-B2FE-361A-FEAE52BFDA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59832" y="1275606"/>
            <a:ext cx="5445340" cy="2793511"/>
          </a:xfrm>
          <a:prstGeom prst="rect">
            <a:avLst/>
          </a:prstGeom>
          <a:noFill/>
          <a:ln w="15875">
            <a:solidFill>
              <a:schemeClr val="accent4">
                <a:alpha val="50000"/>
              </a:schemeClr>
            </a:solidFill>
            <a:prstDash val="dash"/>
          </a:ln>
          <a:effectLst>
            <a:outerShdw blurRad="127000" sx="101000" sy="101000" algn="ctr" rotWithShape="0">
              <a:schemeClr val="bg1">
                <a:alpha val="8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72000" rIns="72000" bIns="72000" rtlCol="0" anchor="b" anchorCtr="0"/>
          <a:lstStyle/>
          <a:p>
            <a:r>
              <a:rPr lang="fr-CA" b="1" spc="300" dirty="0">
                <a:solidFill>
                  <a:schemeClr val="tx1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POLITIQUE DE RÉSILIENCE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31D551-D591-F3BA-4EDB-FD05D4CE11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08357" y="1640672"/>
            <a:ext cx="2392227" cy="1074929"/>
          </a:xfrm>
          <a:prstGeom prst="rect">
            <a:avLst/>
          </a:prstGeom>
          <a:solidFill>
            <a:schemeClr val="accent4">
              <a:lumMod val="40000"/>
              <a:lumOff val="60000"/>
              <a:alpha val="20000"/>
            </a:schemeClr>
          </a:solidFill>
          <a:ln>
            <a:noFill/>
          </a:ln>
          <a:effectLst>
            <a:outerShdw blurRad="127000" sx="101000" sy="101000" algn="ctr" rotWithShape="0">
              <a:schemeClr val="bg1">
                <a:alpha val="8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CA" b="1" dirty="0">
                <a:solidFill>
                  <a:srgbClr val="64B04D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PLAN DE </a:t>
            </a:r>
          </a:p>
          <a:p>
            <a:pPr algn="ctr"/>
            <a:r>
              <a:rPr lang="fr-CA" b="1" dirty="0">
                <a:solidFill>
                  <a:srgbClr val="64B04D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CONTINUITÉ DES OPÉRATIONS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B1C263-2C7D-70C3-AD1E-2DCE85D3F38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19075" y="2099803"/>
            <a:ext cx="2200890" cy="1069311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  <a:effectLst>
            <a:outerShdw blurRad="127000" sx="101000" sy="101000" algn="ctr" rotWithShape="0">
              <a:schemeClr val="bg1">
                <a:alpha val="8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CA" b="1" dirty="0">
                <a:solidFill>
                  <a:srgbClr val="C00000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CYBER SÉCURITÉ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9AA847-031B-C4CD-53ED-A5CBB62E0F0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67600" y="1640671"/>
            <a:ext cx="2200890" cy="1074929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  <a:effectLst>
            <a:outerShdw blurRad="127000" sx="101000" sy="101000" algn="ctr" rotWithShape="0">
              <a:schemeClr val="bg1">
                <a:alpha val="8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CA" b="1" dirty="0">
                <a:solidFill>
                  <a:srgbClr val="3B8BCA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PLAN DE </a:t>
            </a:r>
          </a:p>
          <a:p>
            <a:pPr algn="ctr"/>
            <a:r>
              <a:rPr lang="fr-CA" b="1" dirty="0">
                <a:solidFill>
                  <a:srgbClr val="3B8BCA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REPRISE INFORMATIQUE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6360D017-B41C-CC14-AFCB-B55568FD21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53209" y="840459"/>
            <a:ext cx="8434426" cy="4215698"/>
            <a:chOff x="1397717" y="1302223"/>
            <a:chExt cx="9081174" cy="5095855"/>
          </a:xfrm>
        </p:grpSpPr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B1BE4416-DF92-8A67-9FE1-5095B927C9A1}"/>
                </a:ext>
              </a:extLst>
            </p:cNvPr>
            <p:cNvSpPr txBox="1"/>
            <p:nvPr/>
          </p:nvSpPr>
          <p:spPr>
            <a:xfrm>
              <a:off x="6560239" y="5765620"/>
              <a:ext cx="3585926" cy="6324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fr-CA" sz="2800" b="1" dirty="0">
                  <a:solidFill>
                    <a:srgbClr val="3B8BCA"/>
                  </a:solidFill>
                  <a:latin typeface="Aptos Display" panose="020B0004020202020204" pitchFamily="34" charset="0"/>
                  <a:cs typeface="Arial" panose="020B0604020202020204" pitchFamily="34" charset="0"/>
                </a:rPr>
                <a:t>CYBER</a:t>
              </a:r>
              <a:r>
                <a:rPr lang="fr-CA" sz="2800" b="1" dirty="0">
                  <a:solidFill>
                    <a:schemeClr val="accent4"/>
                  </a:solidFill>
                  <a:latin typeface="Aptos Display" panose="020B0004020202020204" pitchFamily="34" charset="0"/>
                  <a:cs typeface="Arial" panose="020B0604020202020204" pitchFamily="34" charset="0"/>
                </a:rPr>
                <a:t> </a:t>
              </a:r>
              <a:r>
                <a:rPr lang="fr-CA" sz="2800" b="1" dirty="0">
                  <a:solidFill>
                    <a:srgbClr val="64B04D"/>
                  </a:solidFill>
                  <a:latin typeface="Aptos Display" panose="020B0004020202020204" pitchFamily="34" charset="0"/>
                  <a:cs typeface="Arial" panose="020B0604020202020204" pitchFamily="34" charset="0"/>
                </a:rPr>
                <a:t>RÉSILIENCE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A84DE28-6B93-8B7F-30EB-F3F7E2784D31}"/>
                </a:ext>
              </a:extLst>
            </p:cNvPr>
            <p:cNvSpPr/>
            <p:nvPr/>
          </p:nvSpPr>
          <p:spPr>
            <a:xfrm>
              <a:off x="1397717" y="1302223"/>
              <a:ext cx="9081174" cy="4383965"/>
            </a:xfrm>
            <a:prstGeom prst="rect">
              <a:avLst/>
            </a:prstGeom>
            <a:noFill/>
            <a:ln w="25400">
              <a:solidFill>
                <a:schemeClr val="accent4"/>
              </a:solidFill>
            </a:ln>
            <a:effectLst>
              <a:outerShdw blurRad="127000" sx="101000" sy="101000" algn="ctr" rotWithShape="0">
                <a:schemeClr val="bg1">
                  <a:alpha val="8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1584000" rtlCol="0" anchor="b" anchorCtr="0"/>
            <a:lstStyle/>
            <a:p>
              <a:endParaRPr lang="fr-CA" sz="1200">
                <a:solidFill>
                  <a:srgbClr val="ECB30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D6B2AF13-6A52-5E2F-B29C-16654D7F6A4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67600" y="2927899"/>
            <a:ext cx="4832984" cy="605778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  <a:effectLst>
            <a:outerShdw blurRad="127000" sx="101000" sy="101000" algn="ctr" rotWithShape="0">
              <a:schemeClr val="bg1">
                <a:alpha val="8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CA" b="1" dirty="0">
                <a:solidFill>
                  <a:srgbClr val="7271D0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PLAN DE </a:t>
            </a:r>
          </a:p>
          <a:p>
            <a:pPr algn="ctr"/>
            <a:r>
              <a:rPr lang="fr-CA" b="1" dirty="0">
                <a:solidFill>
                  <a:srgbClr val="7271D0"/>
                </a:solidFill>
                <a:latin typeface="Aptos Display" panose="020B0004020202020204" pitchFamily="34" charset="0"/>
                <a:cs typeface="Arial" panose="020B0604020202020204" pitchFamily="34" charset="0"/>
              </a:rPr>
              <a:t>GESTION DE CRISE</a:t>
            </a:r>
          </a:p>
        </p:txBody>
      </p:sp>
      <p:pic>
        <p:nvPicPr>
          <p:cNvPr id="4" name="Picture 6" descr="Héma-Québec est là pour la vie">
            <a:extLst>
              <a:ext uri="{FF2B5EF4-FFF2-40B4-BE49-F238E27FC236}">
                <a16:creationId xmlns:a16="http://schemas.microsoft.com/office/drawing/2014/main" id="{35056575-2345-CD87-B229-D6EFC5C14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268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Qu’est-ce que la cyber résilience?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3E754-16DE-B00C-C3B3-D4F280096A29}"/>
              </a:ext>
            </a:extLst>
          </p:cNvPr>
          <p:cNvSpPr/>
          <p:nvPr/>
        </p:nvSpPr>
        <p:spPr bwMode="auto">
          <a:xfrm>
            <a:off x="-2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D2D2D4"/>
              </a:gs>
              <a:gs pos="82000">
                <a:srgbClr val="FEFEFE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CA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03E2DCE-D9EB-6F31-8F1B-575F8B2A96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3759"/>
            <a:ext cx="9143998" cy="51572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A2A700D-AD04-BA14-408B-120E246042F1}"/>
              </a:ext>
            </a:extLst>
          </p:cNvPr>
          <p:cNvSpPr txBox="1"/>
          <p:nvPr/>
        </p:nvSpPr>
        <p:spPr>
          <a:xfrm>
            <a:off x="3707904" y="2715766"/>
            <a:ext cx="53751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CYBER SÉCURITÉ ET </a:t>
            </a:r>
          </a:p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GESTION DE CRISE</a:t>
            </a:r>
          </a:p>
          <a:p>
            <a:pPr>
              <a:buClr>
                <a:srgbClr val="CC0000"/>
              </a:buClr>
            </a:pPr>
            <a:r>
              <a:rPr lang="fr-CA" sz="3600" b="1" dirty="0">
                <a:solidFill>
                  <a:srgbClr val="FEEFDD"/>
                </a:solidFill>
                <a:latin typeface="Aptos Display" panose="020B0004020202020204" pitchFamily="34" charset="0"/>
              </a:rPr>
              <a:t>CHEZ </a:t>
            </a:r>
            <a:r>
              <a:rPr lang="fr-CA" sz="3600" b="1" dirty="0">
                <a:solidFill>
                  <a:srgbClr val="CC0023"/>
                </a:solidFill>
                <a:latin typeface="Aptos Display" panose="020B0004020202020204" pitchFamily="34" charset="0"/>
              </a:rPr>
              <a:t>HÉMA-QUÉBEC</a:t>
            </a:r>
          </a:p>
        </p:txBody>
      </p:sp>
      <p:pic>
        <p:nvPicPr>
          <p:cNvPr id="3" name="Picture 6" descr="Héma-Québec est là pour la vie">
            <a:extLst>
              <a:ext uri="{FF2B5EF4-FFF2-40B4-BE49-F238E27FC236}">
                <a16:creationId xmlns:a16="http://schemas.microsoft.com/office/drawing/2014/main" id="{813A6D9B-B40C-36D4-DC19-E1E611EA3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876006"/>
            <a:ext cx="662421" cy="1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566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heme/theme1.xml><?xml version="1.0" encoding="utf-8"?>
<a:theme xmlns:a="http://schemas.openxmlformats.org/drawingml/2006/main" name="Modèle-PPT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0C0"/>
      </a:accent1>
      <a:accent2>
        <a:srgbClr val="333399"/>
      </a:accent2>
      <a:accent3>
        <a:srgbClr val="FFFFFF"/>
      </a:accent3>
      <a:accent4>
        <a:srgbClr val="000000"/>
      </a:accent4>
      <a:accent5>
        <a:srgbClr val="0070C0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CA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adb324-1c88-4b85-9aa0-cf7ca401f546" xsi:nil="true"/>
    <lcf76f155ced4ddcb4097134ff3c332f xmlns="e9d8c594-74f6-42a6-a719-eaf7f947a39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9DA21EB68A3348838C4BE1CC0C46A6" ma:contentTypeVersion="18" ma:contentTypeDescription="Crée un document." ma:contentTypeScope="" ma:versionID="62b7faa65794e1f5e57e055d670a78bf">
  <xsd:schema xmlns:xsd="http://www.w3.org/2001/XMLSchema" xmlns:xs="http://www.w3.org/2001/XMLSchema" xmlns:p="http://schemas.microsoft.com/office/2006/metadata/properties" xmlns:ns2="e9d8c594-74f6-42a6-a719-eaf7f947a393" xmlns:ns3="14adb324-1c88-4b85-9aa0-cf7ca401f546" targetNamespace="http://schemas.microsoft.com/office/2006/metadata/properties" ma:root="true" ma:fieldsID="4392007d57ce78893d2582279d9cb051" ns2:_="" ns3:_="">
    <xsd:import namespace="e9d8c594-74f6-42a6-a719-eaf7f947a393"/>
    <xsd:import namespace="14adb324-1c88-4b85-9aa0-cf7ca401f5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8c594-74f6-42a6-a719-eaf7f947a3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31938330-7ee8-4e5b-ac10-b98cd75963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adb324-1c88-4b85-9aa0-cf7ca401f54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7b0842a-8bf2-4fd5-9233-eea0ac4a28a6}" ma:internalName="TaxCatchAll" ma:showField="CatchAllData" ma:web="14adb324-1c88-4b85-9aa0-cf7ca401f5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7ECE27-D97E-4F46-8E14-8F8E8B83C3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DEF2D1-4E39-479F-80F4-BB825EFA0782}">
  <ds:schemaRefs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14adb324-1c88-4b85-9aa0-cf7ca401f546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e9d8c594-74f6-42a6-a719-eaf7f947a39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8317483-4BF2-4429-988F-EB81612D31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d8c594-74f6-42a6-a719-eaf7f947a393"/>
    <ds:schemaRef ds:uri="14adb324-1c88-4b85-9aa0-cf7ca401f5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19707</TotalTime>
  <Words>755</Words>
  <Application>Microsoft Office PowerPoint</Application>
  <PresentationFormat>Affichage à l'écran (16:9)</PresentationFormat>
  <Paragraphs>126</Paragraphs>
  <Slides>19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3" baseType="lpstr">
      <vt:lpstr>Aptos Display</vt:lpstr>
      <vt:lpstr>Arial</vt:lpstr>
      <vt:lpstr>Wingdings</vt:lpstr>
      <vt:lpstr>Modèle-PPT</vt:lpstr>
      <vt:lpstr>Présentation PowerPoint</vt:lpstr>
      <vt:lpstr>Présentation PowerPoint</vt:lpstr>
      <vt:lpstr>Présentation PowerPoint</vt:lpstr>
      <vt:lpstr>Les services essentiels d’Héma Québec</vt:lpstr>
      <vt:lpstr>Présentation PowerPoint</vt:lpstr>
      <vt:lpstr>Qu’est-ce que la cyber résilience?</vt:lpstr>
      <vt:lpstr>Qu’est-ce que la cyber résilience?</vt:lpstr>
      <vt:lpstr>Qu’est-ce que la cyber résilience?</vt:lpstr>
      <vt:lpstr>Qu’est-ce que la cyber résilience?</vt:lpstr>
      <vt:lpstr>Présentation PowerPoint</vt:lpstr>
      <vt:lpstr>Cyber sécurité et gestion de crise</vt:lpstr>
      <vt:lpstr>Qu’est-ce que la cyber résilience?</vt:lpstr>
      <vt:lpstr>Petite histoire d’intrusion</vt:lpstr>
      <vt:lpstr>Petite histoire d’intrusion - Constats à différents niveaux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Héma-Québec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Modèle-corpo2-PPT_16-9_fr</dc:title>
  <dc:creator>Carolina Sarappa</dc:creator>
  <cp:lastModifiedBy>Lise St Arnaud</cp:lastModifiedBy>
  <cp:revision>1319</cp:revision>
  <cp:lastPrinted>2017-01-27T19:11:56Z</cp:lastPrinted>
  <dcterms:created xsi:type="dcterms:W3CDTF">2008-08-11T15:50:00Z</dcterms:created>
  <dcterms:modified xsi:type="dcterms:W3CDTF">2025-01-22T17:46:59Z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HQTypeDeDocument">
    <vt:lpwstr>897;#Gabarit|24164eec-3433-4029-89fa-a9bf7149ade5</vt:lpwstr>
  </property>
  <property fmtid="{D5CDD505-2E9C-101B-9397-08002B2CF9AE}" pid="4" name="ContentTypeId">
    <vt:lpwstr>0x010100FA9DA21EB68A3348838C4BE1CC0C46A6</vt:lpwstr>
  </property>
  <property fmtid="{D5CDD505-2E9C-101B-9397-08002B2CF9AE}" pid="5" name="HQCodeDeClassificationDocuments">
    <vt:lpwstr>1181;#G3-106 (PRODUCTIONS GRAPHIQUES ET VISUELLES)|0929bd80-9f56-4820-ae9a-e52c1cc48e72</vt:lpwstr>
  </property>
  <property fmtid="{D5CDD505-2E9C-101B-9397-08002B2CF9AE}" pid="6" name="HQNumDirectiveAdministrative">
    <vt:lpwstr>900;#DAP001|e6cb5082-31ab-47b9-aed2-cd5f199e2b4b</vt:lpwstr>
  </property>
  <property fmtid="{D5CDD505-2E9C-101B-9397-08002B2CF9AE}" pid="7" name="HQSecteur">
    <vt:lpwstr>898;#Relations publiques|a5a7a31a-d1a3-44d6-8271-59b39be55cd5</vt:lpwstr>
  </property>
  <property fmtid="{D5CDD505-2E9C-101B-9397-08002B2CF9AE}" pid="8" name="HQAnneeFinanciere">
    <vt:lpwstr/>
  </property>
  <property fmtid="{D5CDD505-2E9C-101B-9397-08002B2CF9AE}" pid="9" name="_dlc_DocIdItemGuid">
    <vt:lpwstr>babb9d25-9fa8-432b-a650-1342021947a3</vt:lpwstr>
  </property>
  <property fmtid="{D5CDD505-2E9C-101B-9397-08002B2CF9AE}" pid="10" name="MediaServiceImageTags">
    <vt:lpwstr/>
  </property>
</Properties>
</file>